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handoutMasterIdLst>
    <p:handoutMasterId r:id="rId52"/>
  </p:handoutMasterIdLst>
  <p:sldIdLst>
    <p:sldId id="317" r:id="rId4"/>
    <p:sldId id="264" r:id="rId6"/>
    <p:sldId id="606" r:id="rId7"/>
    <p:sldId id="352" r:id="rId8"/>
    <p:sldId id="693" r:id="rId9"/>
    <p:sldId id="692" r:id="rId10"/>
    <p:sldId id="736" r:id="rId11"/>
    <p:sldId id="732" r:id="rId12"/>
    <p:sldId id="653" r:id="rId13"/>
    <p:sldId id="654" r:id="rId14"/>
    <p:sldId id="689" r:id="rId15"/>
    <p:sldId id="615" r:id="rId16"/>
    <p:sldId id="617" r:id="rId17"/>
    <p:sldId id="619" r:id="rId18"/>
    <p:sldId id="620" r:id="rId19"/>
    <p:sldId id="775" r:id="rId20"/>
    <p:sldId id="776" r:id="rId21"/>
    <p:sldId id="777" r:id="rId22"/>
    <p:sldId id="778" r:id="rId23"/>
    <p:sldId id="779" r:id="rId24"/>
    <p:sldId id="780" r:id="rId25"/>
    <p:sldId id="781" r:id="rId26"/>
    <p:sldId id="622" r:id="rId27"/>
    <p:sldId id="733" r:id="rId28"/>
    <p:sldId id="690" r:id="rId29"/>
    <p:sldId id="513" r:id="rId30"/>
    <p:sldId id="587" r:id="rId31"/>
    <p:sldId id="514" r:id="rId32"/>
    <p:sldId id="552" r:id="rId33"/>
    <p:sldId id="590" r:id="rId34"/>
    <p:sldId id="507" r:id="rId35"/>
    <p:sldId id="515" r:id="rId36"/>
    <p:sldId id="560" r:id="rId37"/>
    <p:sldId id="556" r:id="rId38"/>
    <p:sldId id="588" r:id="rId39"/>
    <p:sldId id="558" r:id="rId40"/>
    <p:sldId id="559" r:id="rId41"/>
    <p:sldId id="734" r:id="rId42"/>
    <p:sldId id="625" r:id="rId43"/>
    <p:sldId id="631" r:id="rId44"/>
    <p:sldId id="652" r:id="rId45"/>
    <p:sldId id="629" r:id="rId46"/>
    <p:sldId id="735" r:id="rId47"/>
    <p:sldId id="482" r:id="rId48"/>
    <p:sldId id="483" r:id="rId49"/>
    <p:sldId id="484" r:id="rId50"/>
    <p:sldId id="485" r:id="rId51"/>
  </p:sldIdLst>
  <p:sldSz cx="9144000" cy="5143500" type="screen16x9"/>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2" userDrawn="1">
          <p15:clr>
            <a:srgbClr val="A4A3A4"/>
          </p15:clr>
        </p15:guide>
        <p15:guide id="2" pos="300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1" initials="l" lastIdx="1" clrIdx="0"/>
  <p:cmAuthor id="2" name="王帅" initials="WS" lastIdx="1" clrIdx="1"/>
  <p:cmAuthor id="3" name="Acer" initials="A" lastIdx="1" clrIdx="2"/>
  <p:cmAuthor id="5"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A6FF"/>
    <a:srgbClr val="005DA2"/>
    <a:srgbClr val="FDECF2"/>
    <a:srgbClr val="3992DB"/>
    <a:srgbClr val="1B5685"/>
    <a:srgbClr val="1F497D"/>
    <a:srgbClr val="1F4992"/>
    <a:srgbClr val="0070C0"/>
    <a:srgbClr val="9EA6B1"/>
    <a:srgbClr val="2F55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414" autoAdjust="0"/>
  </p:normalViewPr>
  <p:slideViewPr>
    <p:cSldViewPr showGuides="1">
      <p:cViewPr>
        <p:scale>
          <a:sx n="120" d="100"/>
          <a:sy n="120" d="100"/>
        </p:scale>
        <p:origin x="-1362" y="-624"/>
      </p:cViewPr>
      <p:guideLst>
        <p:guide orient="horz" pos="1862"/>
        <p:guide pos="30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3310"/>
        <p:guide pos="225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7" Type="http://schemas.openxmlformats.org/officeDocument/2006/relationships/tags" Target="tags/tag276.xml"/><Relationship Id="rId56" Type="http://schemas.openxmlformats.org/officeDocument/2006/relationships/commentAuthors" Target="commentAuthors.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handoutMaster" Target="handoutMasters/handoutMaster1.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en-US" altLang="zh-CN" sz="1800" b="1" i="1" dirty="0" smtClean="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6516216" y="241995"/>
            <a:ext cx="2160241" cy="369332"/>
          </a:xfrm>
          <a:prstGeom prst="rect">
            <a:avLst/>
          </a:prstGeom>
          <a:noFill/>
        </p:spPr>
        <p:txBody>
          <a:bodyPr wrap="square" rtlCol="0">
            <a:spAutoFit/>
          </a:bodyPr>
          <a:lstStyle/>
          <a:p>
            <a:pPr algn="ctr"/>
            <a:r>
              <a:rPr lang="en-US" altLang="zh-CN" sz="1800" b="1" i="1" dirty="0" smtClean="0">
                <a:solidFill>
                  <a:schemeClr val="tx2"/>
                </a:solidFill>
                <a:latin typeface="微软雅黑 Light" panose="020B0502040204020203" pitchFamily="34" charset="-122"/>
                <a:ea typeface="微软雅黑 Light" panose="020B0502040204020203" pitchFamily="34" charset="-122"/>
              </a:rPr>
              <a:t>www.hniss.cn</a:t>
            </a:r>
            <a:endParaRPr lang="zh-CN" altLang="en-US" sz="1800" b="1" i="1" dirty="0">
              <a:solidFill>
                <a:schemeClr val="tx2"/>
              </a:solidFill>
              <a:latin typeface="微软雅黑 Light" panose="020B0502040204020203" pitchFamily="34" charset="-122"/>
              <a:ea typeface="微软雅黑 Light" panose="020B0502040204020203" pitchFamily="34"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3" Type="http://schemas.openxmlformats.org/officeDocument/2006/relationships/notesSlide" Target="../notesSlides/notesSlide6.xml"/><Relationship Id="rId12" Type="http://schemas.openxmlformats.org/officeDocument/2006/relationships/slideLayout" Target="../slideLayouts/slideLayout14.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4.xml"/><Relationship Id="rId5" Type="http://schemas.openxmlformats.org/officeDocument/2006/relationships/tags" Target="../tags/tag89.xml"/><Relationship Id="rId4" Type="http://schemas.openxmlformats.org/officeDocument/2006/relationships/image" Target="../media/image9.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1" Type="http://schemas.openxmlformats.org/officeDocument/2006/relationships/notesSlide" Target="../notesSlides/notesSlide8.xml"/><Relationship Id="rId20" Type="http://schemas.openxmlformats.org/officeDocument/2006/relationships/slideLayout" Target="../slideLayouts/slideLayout14.xml"/><Relationship Id="rId2" Type="http://schemas.openxmlformats.org/officeDocument/2006/relationships/tags" Target="../tags/tag91.xml"/><Relationship Id="rId19" Type="http://schemas.openxmlformats.org/officeDocument/2006/relationships/tags" Target="../tags/tag108.xml"/><Relationship Id="rId18" Type="http://schemas.openxmlformats.org/officeDocument/2006/relationships/tags" Target="../tags/tag107.xml"/><Relationship Id="rId17" Type="http://schemas.openxmlformats.org/officeDocument/2006/relationships/tags" Target="../tags/tag106.xml"/><Relationship Id="rId16" Type="http://schemas.openxmlformats.org/officeDocument/2006/relationships/tags" Target="../tags/tag105.xml"/><Relationship Id="rId15" Type="http://schemas.openxmlformats.org/officeDocument/2006/relationships/tags" Target="../tags/tag104.xml"/><Relationship Id="rId14" Type="http://schemas.openxmlformats.org/officeDocument/2006/relationships/tags" Target="../tags/tag103.xml"/><Relationship Id="rId13" Type="http://schemas.openxmlformats.org/officeDocument/2006/relationships/tags" Target="../tags/tag102.xml"/><Relationship Id="rId12" Type="http://schemas.openxmlformats.org/officeDocument/2006/relationships/tags" Target="../tags/tag101.xml"/><Relationship Id="rId11" Type="http://schemas.openxmlformats.org/officeDocument/2006/relationships/tags" Target="../tags/tag100.xml"/><Relationship Id="rId10" Type="http://schemas.openxmlformats.org/officeDocument/2006/relationships/tags" Target="../tags/tag99.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4" Type="http://schemas.openxmlformats.org/officeDocument/2006/relationships/notesSlide" Target="../notesSlides/notesSlide9.xml"/><Relationship Id="rId13" Type="http://schemas.openxmlformats.org/officeDocument/2006/relationships/slideLayout" Target="../slideLayouts/slideLayout14.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tags" Target="../tags/tag10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4.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14.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24.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9" Type="http://schemas.openxmlformats.org/officeDocument/2006/relationships/notesSlide" Target="../notesSlides/notesSlide13.xml"/><Relationship Id="rId18" Type="http://schemas.openxmlformats.org/officeDocument/2006/relationships/slideLayout" Target="../slideLayouts/slideLayout3.xml"/><Relationship Id="rId17" Type="http://schemas.openxmlformats.org/officeDocument/2006/relationships/tags" Target="../tags/tag163.xml"/><Relationship Id="rId16" Type="http://schemas.openxmlformats.org/officeDocument/2006/relationships/tags" Target="../tags/tag162.xml"/><Relationship Id="rId15" Type="http://schemas.openxmlformats.org/officeDocument/2006/relationships/tags" Target="../tags/tag161.xml"/><Relationship Id="rId14" Type="http://schemas.openxmlformats.org/officeDocument/2006/relationships/tags" Target="../tags/tag160.xml"/><Relationship Id="rId13" Type="http://schemas.openxmlformats.org/officeDocument/2006/relationships/tags" Target="../tags/tag159.xml"/><Relationship Id="rId12" Type="http://schemas.openxmlformats.org/officeDocument/2006/relationships/tags" Target="../tags/tag158.xml"/><Relationship Id="rId11" Type="http://schemas.openxmlformats.org/officeDocument/2006/relationships/tags" Target="../tags/tag157.xml"/><Relationship Id="rId10" Type="http://schemas.openxmlformats.org/officeDocument/2006/relationships/tags" Target="../tags/tag156.xml"/><Relationship Id="rId1"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4.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10.png"/><Relationship Id="rId1" Type="http://schemas.openxmlformats.org/officeDocument/2006/relationships/tags" Target="../tags/tag16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1.xml"/><Relationship Id="rId1" Type="http://schemas.openxmlformats.org/officeDocument/2006/relationships/tags" Target="../tags/tag170.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tags" Target="../tags/tag173.xml"/><Relationship Id="rId1" Type="http://schemas.openxmlformats.org/officeDocument/2006/relationships/tags" Target="../tags/tag17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3.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image" Target="../media/image3.png"/><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4" Type="http://schemas.openxmlformats.org/officeDocument/2006/relationships/notesSlide" Target="../notesSlides/notesSlide3.xml"/><Relationship Id="rId13" Type="http://schemas.openxmlformats.org/officeDocument/2006/relationships/slideLayout" Target="../slideLayouts/slideLayout3.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tags" Target="../tags/tag17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0.xml"/><Relationship Id="rId1" Type="http://schemas.openxmlformats.org/officeDocument/2006/relationships/tags" Target="../tags/tag17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1.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38.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5" Type="http://schemas.openxmlformats.org/officeDocument/2006/relationships/notesSlide" Target="../notesSlides/notesSlide18.xml"/><Relationship Id="rId14" Type="http://schemas.openxmlformats.org/officeDocument/2006/relationships/slideLayout" Target="../slideLayouts/slideLayout3.xml"/><Relationship Id="rId13" Type="http://schemas.openxmlformats.org/officeDocument/2006/relationships/tags" Target="../tags/tag207.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6" Type="http://schemas.openxmlformats.org/officeDocument/2006/relationships/slideLayout" Target="../slideLayouts/slideLayout14.xml"/><Relationship Id="rId15" Type="http://schemas.openxmlformats.org/officeDocument/2006/relationships/tags" Target="../tags/tag222.xml"/><Relationship Id="rId14" Type="http://schemas.openxmlformats.org/officeDocument/2006/relationships/tags" Target="../tags/tag221.xml"/><Relationship Id="rId13" Type="http://schemas.openxmlformats.org/officeDocument/2006/relationships/tags" Target="../tags/tag220.xml"/><Relationship Id="rId12" Type="http://schemas.openxmlformats.org/officeDocument/2006/relationships/tags" Target="../tags/tag219.xml"/><Relationship Id="rId11" Type="http://schemas.openxmlformats.org/officeDocument/2006/relationships/tags" Target="../tags/tag218.xml"/><Relationship Id="rId10" Type="http://schemas.openxmlformats.org/officeDocument/2006/relationships/tags" Target="../tags/tag217.xml"/><Relationship Id="rId1" Type="http://schemas.openxmlformats.org/officeDocument/2006/relationships/tags" Target="../tags/tag20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0.xml.rels><?xml version="1.0" encoding="UTF-8" standalone="yes"?>
<Relationships xmlns="http://schemas.openxmlformats.org/package/2006/relationships"><Relationship Id="rId9" Type="http://schemas.openxmlformats.org/officeDocument/2006/relationships/tags" Target="../tags/tag231.xml"/><Relationship Id="rId8" Type="http://schemas.openxmlformats.org/officeDocument/2006/relationships/tags" Target="../tags/tag230.xml"/><Relationship Id="rId7" Type="http://schemas.openxmlformats.org/officeDocument/2006/relationships/tags" Target="../tags/tag229.xml"/><Relationship Id="rId6" Type="http://schemas.openxmlformats.org/officeDocument/2006/relationships/tags" Target="../tags/tag228.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6" Type="http://schemas.openxmlformats.org/officeDocument/2006/relationships/slideLayout" Target="../slideLayouts/slideLayout14.xml"/><Relationship Id="rId15" Type="http://schemas.openxmlformats.org/officeDocument/2006/relationships/tags" Target="../tags/tag237.xml"/><Relationship Id="rId14" Type="http://schemas.openxmlformats.org/officeDocument/2006/relationships/tags" Target="../tags/tag236.xml"/><Relationship Id="rId13" Type="http://schemas.openxmlformats.org/officeDocument/2006/relationships/tags" Target="../tags/tag235.xml"/><Relationship Id="rId12" Type="http://schemas.openxmlformats.org/officeDocument/2006/relationships/tags" Target="../tags/tag234.xml"/><Relationship Id="rId11" Type="http://schemas.openxmlformats.org/officeDocument/2006/relationships/tags" Target="../tags/tag233.xml"/><Relationship Id="rId10" Type="http://schemas.openxmlformats.org/officeDocument/2006/relationships/tags" Target="../tags/tag232.xml"/><Relationship Id="rId1" Type="http://schemas.openxmlformats.org/officeDocument/2006/relationships/tags" Target="../tags/tag223.xml"/></Relationships>
</file>

<file path=ppt/slides/_rels/slide41.xml.rels><?xml version="1.0" encoding="UTF-8" standalone="yes"?>
<Relationships xmlns="http://schemas.openxmlformats.org/package/2006/relationships"><Relationship Id="rId9" Type="http://schemas.openxmlformats.org/officeDocument/2006/relationships/tags" Target="../tags/tag246.xml"/><Relationship Id="rId8" Type="http://schemas.openxmlformats.org/officeDocument/2006/relationships/tags" Target="../tags/tag245.xml"/><Relationship Id="rId7" Type="http://schemas.openxmlformats.org/officeDocument/2006/relationships/tags" Target="../tags/tag244.xml"/><Relationship Id="rId6" Type="http://schemas.openxmlformats.org/officeDocument/2006/relationships/tags" Target="../tags/tag243.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tags" Target="../tags/tag239.xml"/><Relationship Id="rId18" Type="http://schemas.openxmlformats.org/officeDocument/2006/relationships/slideLayout" Target="../slideLayouts/slideLayout14.xml"/><Relationship Id="rId17" Type="http://schemas.openxmlformats.org/officeDocument/2006/relationships/tags" Target="../tags/tag254.xml"/><Relationship Id="rId16" Type="http://schemas.openxmlformats.org/officeDocument/2006/relationships/tags" Target="../tags/tag253.xml"/><Relationship Id="rId15" Type="http://schemas.openxmlformats.org/officeDocument/2006/relationships/tags" Target="../tags/tag252.xml"/><Relationship Id="rId14" Type="http://schemas.openxmlformats.org/officeDocument/2006/relationships/tags" Target="../tags/tag251.xml"/><Relationship Id="rId13" Type="http://schemas.openxmlformats.org/officeDocument/2006/relationships/tags" Target="../tags/tag250.xml"/><Relationship Id="rId12" Type="http://schemas.openxmlformats.org/officeDocument/2006/relationships/tags" Target="../tags/tag249.xml"/><Relationship Id="rId11" Type="http://schemas.openxmlformats.org/officeDocument/2006/relationships/tags" Target="../tags/tag248.xml"/><Relationship Id="rId10" Type="http://schemas.openxmlformats.org/officeDocument/2006/relationships/tags" Target="../tags/tag247.xml"/><Relationship Id="rId1" Type="http://schemas.openxmlformats.org/officeDocument/2006/relationships/tags" Target="../tags/tag238.xml"/></Relationships>
</file>

<file path=ppt/slides/_rels/slide42.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1" Type="http://schemas.openxmlformats.org/officeDocument/2006/relationships/slideLayout" Target="../slideLayouts/slideLayout14.xml"/><Relationship Id="rId10" Type="http://schemas.openxmlformats.org/officeDocument/2006/relationships/tags" Target="../tags/tag264.xml"/><Relationship Id="rId1" Type="http://schemas.openxmlformats.org/officeDocument/2006/relationships/tags" Target="../tags/tag255.xml"/></Relationships>
</file>

<file path=ppt/slides/_rels/slide43.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271.xml"/><Relationship Id="rId7" Type="http://schemas.openxmlformats.org/officeDocument/2006/relationships/tags" Target="../tags/tag270.xml"/><Relationship Id="rId6" Type="http://schemas.openxmlformats.org/officeDocument/2006/relationships/tags" Target="../tags/tag269.xml"/><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2" Type="http://schemas.openxmlformats.org/officeDocument/2006/relationships/notesSlide" Target="../notesSlides/notesSlide19.xml"/><Relationship Id="rId11" Type="http://schemas.openxmlformats.org/officeDocument/2006/relationships/slideLayout" Target="../slideLayouts/slideLayout3.xml"/><Relationship Id="rId10" Type="http://schemas.openxmlformats.org/officeDocument/2006/relationships/tags" Target="../tags/tag272.xml"/><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2.png"/><Relationship Id="rId2" Type="http://schemas.openxmlformats.org/officeDocument/2006/relationships/image" Target="../media/image11.png"/><Relationship Id="rId1" Type="http://schemas.openxmlformats.org/officeDocument/2006/relationships/tags" Target="../tags/tag273.xml"/></Relationships>
</file>

<file path=ppt/slides/_rels/slide46.xml.rels><?xml version="1.0" encoding="UTF-8" standalone="yes"?>
<Relationships xmlns="http://schemas.openxmlformats.org/package/2006/relationships"><Relationship Id="rId9" Type="http://schemas.openxmlformats.org/officeDocument/2006/relationships/image" Target="../media/image21.jpeg"/><Relationship Id="rId8" Type="http://schemas.openxmlformats.org/officeDocument/2006/relationships/image" Target="../media/image20.jpeg"/><Relationship Id="rId7" Type="http://schemas.openxmlformats.org/officeDocument/2006/relationships/image" Target="../media/image19.jpeg"/><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3" Type="http://schemas.openxmlformats.org/officeDocument/2006/relationships/image" Target="../media/image15.jpeg"/><Relationship Id="rId21" Type="http://schemas.openxmlformats.org/officeDocument/2006/relationships/slideLayout" Target="../slideLayouts/slideLayout2.xml"/><Relationship Id="rId20" Type="http://schemas.openxmlformats.org/officeDocument/2006/relationships/image" Target="../media/image32.jpeg"/><Relationship Id="rId2" Type="http://schemas.openxmlformats.org/officeDocument/2006/relationships/image" Target="../media/image14.jpeg"/><Relationship Id="rId19" Type="http://schemas.openxmlformats.org/officeDocument/2006/relationships/image" Target="../media/image31.png"/><Relationship Id="rId18" Type="http://schemas.openxmlformats.org/officeDocument/2006/relationships/image" Target="../media/image30.jpeg"/><Relationship Id="rId17" Type="http://schemas.openxmlformats.org/officeDocument/2006/relationships/image" Target="../media/image29.jpeg"/><Relationship Id="rId16" Type="http://schemas.openxmlformats.org/officeDocument/2006/relationships/image" Target="../media/image28.jpeg"/><Relationship Id="rId15" Type="http://schemas.openxmlformats.org/officeDocument/2006/relationships/image" Target="../media/image27.png"/><Relationship Id="rId14" Type="http://schemas.openxmlformats.org/officeDocument/2006/relationships/image" Target="../media/image26.jpeg"/><Relationship Id="rId13" Type="http://schemas.openxmlformats.org/officeDocument/2006/relationships/image" Target="../media/image25.jpeg"/><Relationship Id="rId12" Type="http://schemas.openxmlformats.org/officeDocument/2006/relationships/image" Target="../media/image24.jpeg"/><Relationship Id="rId11" Type="http://schemas.openxmlformats.org/officeDocument/2006/relationships/image" Target="../media/image23.jpeg"/><Relationship Id="rId10" Type="http://schemas.openxmlformats.org/officeDocument/2006/relationships/image" Target="../media/image22.jpeg"/><Relationship Id="rId1" Type="http://schemas.openxmlformats.org/officeDocument/2006/relationships/image" Target="../media/image13.jpe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34.png"/><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image" Target="../media/image33.jpeg"/></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image" Target="../media/image6.png"/><Relationship Id="rId5" Type="http://schemas.microsoft.com/office/2007/relationships/hdphoto" Target="../media/image5.wdp"/><Relationship Id="rId4" Type="http://schemas.openxmlformats.org/officeDocument/2006/relationships/image" Target="../media/image4.png"/><Relationship Id="rId3" Type="http://schemas.openxmlformats.org/officeDocument/2006/relationships/tags" Target="../tags/tag22.xml"/><Relationship Id="rId2" Type="http://schemas.openxmlformats.org/officeDocument/2006/relationships/tags" Target="../tags/tag21.xml"/><Relationship Id="rId11" Type="http://schemas.openxmlformats.org/officeDocument/2006/relationships/slideLayout" Target="../slideLayouts/slideLayout14.xml"/><Relationship Id="rId10" Type="http://schemas.openxmlformats.org/officeDocument/2006/relationships/tags" Target="../tags/tag26.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image" Target="../media/image8.png"/><Relationship Id="rId5" Type="http://schemas.openxmlformats.org/officeDocument/2006/relationships/tags" Target="../tags/tag30.xml"/><Relationship Id="rId4" Type="http://schemas.openxmlformats.org/officeDocument/2006/relationships/image" Target="../media/image7.png"/><Relationship Id="rId3" Type="http://schemas.openxmlformats.org/officeDocument/2006/relationships/tags" Target="../tags/tag29.xml"/><Relationship Id="rId2" Type="http://schemas.openxmlformats.org/officeDocument/2006/relationships/tags" Target="../tags/tag28.xml"/><Relationship Id="rId12" Type="http://schemas.openxmlformats.org/officeDocument/2006/relationships/slideLayout" Target="../slideLayouts/slideLayout14.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1" Type="http://schemas.openxmlformats.org/officeDocument/2006/relationships/slideLayout" Target="../slideLayouts/slideLayout14.xml"/><Relationship Id="rId10" Type="http://schemas.openxmlformats.org/officeDocument/2006/relationships/tags" Target="../tags/tag45.xml"/><Relationship Id="rId1" Type="http://schemas.openxmlformats.org/officeDocument/2006/relationships/tags" Target="../tags/tag36.xml"/></Relationships>
</file>

<file path=ppt/slides/_rels/slide8.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1" Type="http://schemas.openxmlformats.org/officeDocument/2006/relationships/notesSlide" Target="../notesSlides/notesSlide4.xml"/><Relationship Id="rId20" Type="http://schemas.openxmlformats.org/officeDocument/2006/relationships/slideLayout" Target="../slideLayouts/slideLayout3.xml"/><Relationship Id="rId2" Type="http://schemas.openxmlformats.org/officeDocument/2006/relationships/tags" Target="../tags/tag46.xml"/><Relationship Id="rId19" Type="http://schemas.openxmlformats.org/officeDocument/2006/relationships/tags" Target="../tags/tag62.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4" Type="http://schemas.openxmlformats.org/officeDocument/2006/relationships/notesSlide" Target="../notesSlides/notesSlide5.xml"/><Relationship Id="rId13" Type="http://schemas.openxmlformats.org/officeDocument/2006/relationships/slideLayout" Target="../slideLayouts/slideLayout14.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7" y="1275606"/>
            <a:ext cx="9144000" cy="1800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071539" y="1766453"/>
            <a:ext cx="6920796" cy="7831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50000"/>
              </a:lnSpc>
              <a:spcBef>
                <a:spcPts val="0"/>
              </a:spcBef>
            </a:pPr>
            <a:r>
              <a:rPr lang="zh-CN" altLang="en-US" sz="4000" b="1" dirty="0" smtClean="0">
                <a:solidFill>
                  <a:schemeClr val="bg1"/>
                </a:solidFill>
                <a:latin typeface="微软雅黑" panose="020B0503020204020204" pitchFamily="34" charset="-122"/>
                <a:ea typeface="微软雅黑" panose="020B0503020204020204" pitchFamily="34" charset="-122"/>
              </a:rPr>
              <a:t>河南省</a:t>
            </a:r>
            <a:r>
              <a:rPr lang="zh-CN" sz="4000" b="1" dirty="0" smtClean="0">
                <a:solidFill>
                  <a:schemeClr val="bg1"/>
                </a:solidFill>
                <a:latin typeface="微软雅黑" panose="020B0503020204020204" pitchFamily="34" charset="-122"/>
                <a:ea typeface="微软雅黑" panose="020B0503020204020204" pitchFamily="34" charset="-122"/>
              </a:rPr>
              <a:t>科</a:t>
            </a:r>
            <a:r>
              <a:rPr lang="zh-CN" altLang="en-US" sz="4000" b="1" dirty="0" smtClean="0">
                <a:solidFill>
                  <a:schemeClr val="bg1"/>
                </a:solidFill>
                <a:latin typeface="微软雅黑" panose="020B0503020204020204" pitchFamily="34" charset="-122"/>
                <a:ea typeface="微软雅黑" panose="020B0503020204020204" pitchFamily="34" charset="-122"/>
              </a:rPr>
              <a:t>研仪器共享</a:t>
            </a:r>
            <a:r>
              <a:rPr lang="zh-CN" sz="4000" b="1" dirty="0" smtClean="0">
                <a:solidFill>
                  <a:schemeClr val="bg1"/>
                </a:solidFill>
                <a:latin typeface="微软雅黑" panose="020B0503020204020204" pitchFamily="34" charset="-122"/>
                <a:ea typeface="微软雅黑" panose="020B0503020204020204" pitchFamily="34" charset="-122"/>
              </a:rPr>
              <a:t>政策</a:t>
            </a:r>
            <a:r>
              <a:rPr lang="zh-CN" altLang="en-US" sz="4000" b="1" dirty="0" smtClean="0">
                <a:solidFill>
                  <a:schemeClr val="bg1"/>
                </a:solidFill>
                <a:latin typeface="微软雅黑" panose="020B0503020204020204" pitchFamily="34" charset="-122"/>
                <a:ea typeface="微软雅黑" panose="020B0503020204020204" pitchFamily="34" charset="-122"/>
              </a:rPr>
              <a:t>解读及科技创新券实务操作</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683568" y="466532"/>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创新</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53"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服务</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5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微软雅黑" panose="020B0503020204020204" pitchFamily="34" charset="-122"/>
                <a:ea typeface="微软雅黑" panose="020B0503020204020204" pitchFamily="34" charset="-122"/>
              </a:rPr>
              <a:t>开</a:t>
            </a:r>
            <a:r>
              <a:rPr lang="zh-CN" altLang="en-US" sz="1050" b="1" dirty="0" smtClean="0">
                <a:solidFill>
                  <a:srgbClr val="FFFFFF"/>
                </a:solidFill>
                <a:latin typeface="微软雅黑" panose="020B0503020204020204" pitchFamily="34" charset="-122"/>
                <a:ea typeface="微软雅黑" panose="020B0503020204020204" pitchFamily="34" charset="-122"/>
              </a:rPr>
              <a:t>放</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62"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微软雅黑" panose="020B0503020204020204" pitchFamily="34" charset="-122"/>
                <a:ea typeface="微软雅黑" panose="020B0503020204020204" pitchFamily="34" charset="-122"/>
              </a:rPr>
              <a:t>共享</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9" name="Freeform 176"/>
          <p:cNvSpPr/>
          <p:nvPr/>
        </p:nvSpPr>
        <p:spPr bwMode="auto">
          <a:xfrm>
            <a:off x="195761" y="245461"/>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pic>
        <p:nvPicPr>
          <p:cNvPr id="1026"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74311"/>
            <a:ext cx="532011" cy="4671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连接符 4"/>
          <p:cNvCxnSpPr/>
          <p:nvPr/>
        </p:nvCxnSpPr>
        <p:spPr>
          <a:xfrm>
            <a:off x="1331640" y="2643758"/>
            <a:ext cx="449025"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643042" y="3507740"/>
            <a:ext cx="6357982" cy="1021080"/>
          </a:xfrm>
          <a:prstGeom prst="rect">
            <a:avLst/>
          </a:prstGeom>
        </p:spPr>
        <p:txBody>
          <a:bodyPr wrap="square" lIns="68571" tIns="34285" rIns="68571" bIns="34285">
            <a:spAutoFit/>
          </a:bodyPr>
          <a:lstStyle/>
          <a:p>
            <a:pPr algn="ctr">
              <a:lnSpc>
                <a:spcPct val="150000"/>
              </a:lnSpc>
              <a:spcBef>
                <a:spcPts val="600"/>
              </a:spcBef>
            </a:pPr>
            <a:r>
              <a:rPr lang="zh-CN" altLang="en-US"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主讲人：刘朝科</a:t>
            </a:r>
            <a:endParaRPr lang="en-US" altLang="zh-CN" sz="20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spcBef>
                <a:spcPts val="600"/>
              </a:spcBef>
            </a:pP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河南省科研设施与仪器共享服务平台</a:t>
            </a:r>
            <a:r>
              <a:rPr lang="en-US"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主任</a:t>
            </a:r>
            <a:endParaRPr lang="zh-CN" altLang="en-US"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矩形 35"/>
          <p:cNvSpPr/>
          <p:nvPr/>
        </p:nvSpPr>
        <p:spPr>
          <a:xfrm>
            <a:off x="1287587" y="411510"/>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2"/>
          <p:cNvSpPr txBox="1"/>
          <p:nvPr>
            <p:custDataLst>
              <p:tags r:id="rId1"/>
            </p:custDataLst>
          </p:nvPr>
        </p:nvSpPr>
        <p:spPr>
          <a:xfrm>
            <a:off x="755654" y="194949"/>
            <a:ext cx="8229657" cy="457200"/>
          </a:xfrm>
          <a:prstGeom prst="rect">
            <a:avLst/>
          </a:prstGeom>
          <a:noFill/>
        </p:spPr>
        <p:txBody>
          <a:bodyPr wrap="square" lIns="47625" tIns="19050" rIns="47625" bIns="19050" rtlCol="0" anchor="ctr"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组织实施绩效评价主管部门</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grpSp>
        <p:nvGrpSpPr>
          <p:cNvPr id="2" name="组合 1"/>
          <p:cNvGrpSpPr/>
          <p:nvPr/>
        </p:nvGrpSpPr>
        <p:grpSpPr>
          <a:xfrm>
            <a:off x="545465" y="1305261"/>
            <a:ext cx="7579719" cy="2874933"/>
            <a:chOff x="720" y="1858"/>
            <a:chExt cx="11754" cy="4458"/>
          </a:xfrm>
        </p:grpSpPr>
        <p:sp>
          <p:nvSpPr>
            <p:cNvPr id="143" name="Freeform 2"/>
            <p:cNvSpPr/>
            <p:nvPr>
              <p:custDataLst>
                <p:tags r:id="rId2"/>
              </p:custDataLst>
            </p:nvPr>
          </p:nvSpPr>
          <p:spPr>
            <a:xfrm>
              <a:off x="720" y="1935"/>
              <a:ext cx="2782" cy="863"/>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1"/>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a:solidFill>
                  <a:schemeClr val="tx1"/>
                </a:solidFill>
              </a:endParaRPr>
            </a:p>
          </p:txBody>
        </p:sp>
        <p:sp>
          <p:nvSpPr>
            <p:cNvPr id="7" name="文本框 6"/>
            <p:cNvSpPr txBox="1"/>
            <p:nvPr>
              <p:custDataLst>
                <p:tags r:id="rId3"/>
              </p:custDataLst>
            </p:nvPr>
          </p:nvSpPr>
          <p:spPr>
            <a:xfrm>
              <a:off x="3838" y="1858"/>
              <a:ext cx="8635" cy="1064"/>
            </a:xfrm>
            <a:prstGeom prst="rect">
              <a:avLst/>
            </a:prstGeom>
            <a:noFill/>
          </p:spPr>
          <p:txBody>
            <a:bodyPr wrap="square" rtlCol="0">
              <a:normAutofit fontScale="92500" lnSpcReduction="10000"/>
            </a:bodyPr>
            <a:lstStyle/>
            <a:p>
              <a:pPr marL="0" lvl="0" indent="0" algn="l" fontAlgn="auto">
                <a:lnSpc>
                  <a:spcPct val="120000"/>
                </a:lnSpc>
                <a:spcBef>
                  <a:spcPts val="0"/>
                </a:spcBef>
                <a:spcAft>
                  <a:spcPts val="800"/>
                </a:spcAft>
                <a:buSzPct val="100000"/>
              </a:pPr>
              <a:r>
                <a:rPr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由省科技厅、省财政厅、省教育厅共同组织考核全省科研设施与仪器向社会开放共享工作。</a:t>
              </a:r>
              <a:r>
                <a:rPr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sz="16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sz="1600" spc="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custDataLst>
                <p:tags r:id="rId4"/>
              </p:custDataLst>
            </p:nvPr>
          </p:nvSpPr>
          <p:spPr>
            <a:xfrm>
              <a:off x="1170" y="2034"/>
              <a:ext cx="1993" cy="788"/>
            </a:xfrm>
            <a:prstGeom prst="rect">
              <a:avLst/>
            </a:prstGeom>
            <a:noFill/>
          </p:spPr>
          <p:txBody>
            <a:bodyPr wrap="square" rtlCol="0">
              <a:normAutofit/>
            </a:bodyPr>
            <a:lstStyle/>
            <a:p>
              <a:pPr marL="0" indent="0" algn="ctr">
                <a:lnSpc>
                  <a:spcPct val="100000"/>
                </a:lnSpc>
                <a:spcBef>
                  <a:spcPts val="0"/>
                </a:spcBef>
                <a:spcAft>
                  <a:spcPts val="0"/>
                </a:spcAft>
                <a:buSzPct val="100000"/>
              </a:pPr>
              <a:r>
                <a:rPr lang="en-US" altLang="zh-CN" sz="2000" b="1" spc="150" dirty="0">
                  <a:solidFill>
                    <a:schemeClr val="lt1"/>
                  </a:solidFill>
                  <a:latin typeface="Arial" panose="020B0604020202020204" pitchFamily="34" charset="0"/>
                  <a:ea typeface="微软雅黑" panose="020B0503020204020204" pitchFamily="34" charset="-122"/>
                </a:rPr>
                <a:t>组织：</a:t>
              </a:r>
              <a:endParaRPr lang="en-US" altLang="zh-CN" sz="2000" b="1" spc="150" dirty="0">
                <a:solidFill>
                  <a:schemeClr val="lt1"/>
                </a:solidFill>
                <a:latin typeface="Arial" panose="020B0604020202020204" pitchFamily="34" charset="0"/>
                <a:ea typeface="微软雅黑" panose="020B0503020204020204" pitchFamily="34" charset="-122"/>
              </a:endParaRPr>
            </a:p>
          </p:txBody>
        </p:sp>
        <p:sp>
          <p:nvSpPr>
            <p:cNvPr id="146" name="Freeform 2"/>
            <p:cNvSpPr/>
            <p:nvPr>
              <p:custDataLst>
                <p:tags r:id="rId5"/>
              </p:custDataLst>
            </p:nvPr>
          </p:nvSpPr>
          <p:spPr>
            <a:xfrm>
              <a:off x="720" y="3649"/>
              <a:ext cx="2812" cy="849"/>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2"/>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a:solidFill>
                  <a:schemeClr val="tx1"/>
                </a:solidFill>
              </a:endParaRPr>
            </a:p>
          </p:txBody>
        </p:sp>
        <p:sp>
          <p:nvSpPr>
            <p:cNvPr id="148" name="文本框 147"/>
            <p:cNvSpPr txBox="1"/>
            <p:nvPr>
              <p:custDataLst>
                <p:tags r:id="rId6"/>
              </p:custDataLst>
            </p:nvPr>
          </p:nvSpPr>
          <p:spPr>
            <a:xfrm>
              <a:off x="3837" y="3759"/>
              <a:ext cx="8635" cy="1064"/>
            </a:xfrm>
            <a:prstGeom prst="rect">
              <a:avLst/>
            </a:prstGeom>
            <a:noFill/>
          </p:spPr>
          <p:txBody>
            <a:bodyPr wrap="square" rtlCol="0">
              <a:normAutofit/>
            </a:bodyPr>
            <a:lstStyle/>
            <a:p>
              <a:pPr marL="0" lvl="0" indent="0" algn="l" fontAlgn="auto">
                <a:lnSpc>
                  <a:spcPct val="100000"/>
                </a:lnSpc>
                <a:spcBef>
                  <a:spcPts val="0"/>
                </a:spcBef>
                <a:spcAft>
                  <a:spcPts val="800"/>
                </a:spcAft>
                <a:buSzPct val="100000"/>
              </a:pPr>
              <a:r>
                <a:rPr lang="en-US" altLang="zh-CN" spc="180" dirty="0">
                  <a:solidFill>
                    <a:schemeClr val="tx1"/>
                  </a:solidFill>
                  <a:latin typeface="微软雅黑" panose="020B0503020204020204" pitchFamily="34" charset="-122"/>
                  <a:ea typeface="微软雅黑" panose="020B0503020204020204" pitchFamily="34" charset="-122"/>
                </a:rPr>
                <a:t>委托</a:t>
              </a:r>
              <a:r>
                <a:rPr lang="en-US" altLang="zh-CN" b="1" spc="180" dirty="0">
                  <a:solidFill>
                    <a:schemeClr val="tx1"/>
                  </a:solidFill>
                  <a:latin typeface="微软雅黑" panose="020B0503020204020204" pitchFamily="34" charset="-122"/>
                  <a:ea typeface="微软雅黑" panose="020B0503020204020204" pitchFamily="34" charset="-122"/>
                </a:rPr>
                <a:t>河南省科学器材供应中心</a:t>
              </a:r>
              <a:r>
                <a:rPr lang="en-US" altLang="zh-CN" spc="180" dirty="0">
                  <a:solidFill>
                    <a:schemeClr val="tx1"/>
                  </a:solidFill>
                  <a:latin typeface="微软雅黑" panose="020B0503020204020204" pitchFamily="34" charset="-122"/>
                  <a:ea typeface="微软雅黑" panose="020B0503020204020204" pitchFamily="34" charset="-122"/>
                </a:rPr>
                <a:t>承担。</a:t>
              </a:r>
              <a:endParaRPr lang="en-US" altLang="zh-CN" spc="180" dirty="0">
                <a:solidFill>
                  <a:schemeClr val="tx1"/>
                </a:solidFill>
                <a:latin typeface="微软雅黑" panose="020B0503020204020204" pitchFamily="34" charset="-122"/>
                <a:ea typeface="微软雅黑" panose="020B0503020204020204" pitchFamily="34" charset="-122"/>
              </a:endParaRPr>
            </a:p>
          </p:txBody>
        </p:sp>
        <p:sp>
          <p:nvSpPr>
            <p:cNvPr id="149" name="文本框 148"/>
            <p:cNvSpPr txBox="1"/>
            <p:nvPr>
              <p:custDataLst>
                <p:tags r:id="rId7"/>
              </p:custDataLst>
            </p:nvPr>
          </p:nvSpPr>
          <p:spPr>
            <a:xfrm>
              <a:off x="1046" y="3793"/>
              <a:ext cx="2248" cy="788"/>
            </a:xfrm>
            <a:prstGeom prst="rect">
              <a:avLst/>
            </a:prstGeom>
            <a:noFill/>
          </p:spPr>
          <p:txBody>
            <a:bodyPr wrap="square" rtlCol="0">
              <a:normAutofit fontScale="97500"/>
            </a:bodyPr>
            <a:lstStyle/>
            <a:p>
              <a:pPr marL="0" indent="0" algn="ctr">
                <a:lnSpc>
                  <a:spcPct val="100000"/>
                </a:lnSpc>
                <a:spcBef>
                  <a:spcPts val="0"/>
                </a:spcBef>
                <a:spcAft>
                  <a:spcPts val="0"/>
                </a:spcAft>
                <a:buSzPct val="100000"/>
              </a:pPr>
              <a:r>
                <a:rPr lang="en-US" altLang="zh-CN" sz="2200" b="1" spc="140" dirty="0">
                  <a:solidFill>
                    <a:schemeClr val="dk1">
                      <a:lumMod val="85000"/>
                      <a:lumOff val="15000"/>
                    </a:schemeClr>
                  </a:solidFill>
                  <a:latin typeface="Arial" panose="020B0604020202020204" pitchFamily="34" charset="0"/>
                  <a:ea typeface="微软雅黑" panose="020B0503020204020204" pitchFamily="34" charset="-122"/>
                </a:rPr>
                <a:t>具体经办：</a:t>
              </a:r>
              <a:endParaRPr lang="en-US" altLang="zh-CN" sz="2200" b="1" spc="14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152" name="Freeform 2"/>
            <p:cNvSpPr/>
            <p:nvPr>
              <p:custDataLst>
                <p:tags r:id="rId8"/>
              </p:custDataLst>
            </p:nvPr>
          </p:nvSpPr>
          <p:spPr>
            <a:xfrm>
              <a:off x="720" y="5363"/>
              <a:ext cx="2892" cy="888"/>
            </a:xfrm>
            <a:custGeom>
              <a:avLst/>
              <a:gdLst>
                <a:gd name="connsiteX0" fmla="*/ 1180706 w 2308339"/>
                <a:gd name="connsiteY0" fmla="*/ 0 h 884630"/>
                <a:gd name="connsiteX1" fmla="*/ 1378655 w 2308339"/>
                <a:gd name="connsiteY1" fmla="*/ 5 h 884630"/>
                <a:gd name="connsiteX2" fmla="*/ 1382906 w 2308339"/>
                <a:gd name="connsiteY2" fmla="*/ 1 h 884630"/>
                <a:gd name="connsiteX3" fmla="*/ 1543691 w 2308339"/>
                <a:gd name="connsiteY3" fmla="*/ 3 h 884630"/>
                <a:gd name="connsiteX4" fmla="*/ 1678813 w 2308339"/>
                <a:gd name="connsiteY4" fmla="*/ 4 h 884630"/>
                <a:gd name="connsiteX5" fmla="*/ 1690654 w 2308339"/>
                <a:gd name="connsiteY5" fmla="*/ 3 h 884630"/>
                <a:gd name="connsiteX6" fmla="*/ 1787011 w 2308339"/>
                <a:gd name="connsiteY6" fmla="*/ 2 h 884630"/>
                <a:gd name="connsiteX7" fmla="*/ 1871277 w 2308339"/>
                <a:gd name="connsiteY7" fmla="*/ 5 h 884630"/>
                <a:gd name="connsiteX8" fmla="*/ 1934600 w 2308339"/>
                <a:gd name="connsiteY8" fmla="*/ 1 h 884630"/>
                <a:gd name="connsiteX9" fmla="*/ 2010385 w 2308339"/>
                <a:gd name="connsiteY9" fmla="*/ 4 h 884630"/>
                <a:gd name="connsiteX10" fmla="*/ 2038309 w 2308339"/>
                <a:gd name="connsiteY10" fmla="*/ 5 h 884630"/>
                <a:gd name="connsiteX11" fmla="*/ 2042299 w 2308339"/>
                <a:gd name="connsiteY11" fmla="*/ 5 h 884630"/>
                <a:gd name="connsiteX12" fmla="*/ 2065001 w 2308339"/>
                <a:gd name="connsiteY12" fmla="*/ 6413 h 884630"/>
                <a:gd name="connsiteX13" fmla="*/ 2080529 w 2308339"/>
                <a:gd name="connsiteY13" fmla="*/ 22438 h 884630"/>
                <a:gd name="connsiteX14" fmla="*/ 2080531 w 2308339"/>
                <a:gd name="connsiteY14" fmla="*/ 22438 h 884630"/>
                <a:gd name="connsiteX15" fmla="*/ 2264302 w 2308339"/>
                <a:gd name="connsiteY15" fmla="*/ 349919 h 884630"/>
                <a:gd name="connsiteX16" fmla="*/ 2271141 w 2308339"/>
                <a:gd name="connsiteY16" fmla="*/ 362106 h 884630"/>
                <a:gd name="connsiteX17" fmla="*/ 2275681 w 2308339"/>
                <a:gd name="connsiteY17" fmla="*/ 370199 h 884630"/>
                <a:gd name="connsiteX18" fmla="*/ 2279380 w 2308339"/>
                <a:gd name="connsiteY18" fmla="*/ 376786 h 884630"/>
                <a:gd name="connsiteX19" fmla="*/ 2297296 w 2308339"/>
                <a:gd name="connsiteY19" fmla="*/ 408716 h 884630"/>
                <a:gd name="connsiteX20" fmla="*/ 2300075 w 2308339"/>
                <a:gd name="connsiteY20" fmla="*/ 413669 h 884630"/>
                <a:gd name="connsiteX21" fmla="*/ 2303561 w 2308339"/>
                <a:gd name="connsiteY21" fmla="*/ 419881 h 884630"/>
                <a:gd name="connsiteX22" fmla="*/ 2303562 w 2308339"/>
                <a:gd name="connsiteY22" fmla="*/ 464753 h 884630"/>
                <a:gd name="connsiteX23" fmla="*/ 2300075 w 2308339"/>
                <a:gd name="connsiteY23" fmla="*/ 470963 h 884630"/>
                <a:gd name="connsiteX24" fmla="*/ 2297296 w 2308339"/>
                <a:gd name="connsiteY24" fmla="*/ 475913 h 884630"/>
                <a:gd name="connsiteX25" fmla="*/ 2284723 w 2308339"/>
                <a:gd name="connsiteY25" fmla="*/ 498322 h 884630"/>
                <a:gd name="connsiteX26" fmla="*/ 2275681 w 2308339"/>
                <a:gd name="connsiteY26" fmla="*/ 514432 h 884630"/>
                <a:gd name="connsiteX27" fmla="*/ 2255374 w 2308339"/>
                <a:gd name="connsiteY27" fmla="*/ 550619 h 884630"/>
                <a:gd name="connsiteX28" fmla="*/ 2229945 w 2308339"/>
                <a:gd name="connsiteY28" fmla="*/ 595938 h 884630"/>
                <a:gd name="connsiteX29" fmla="*/ 2227084 w 2308339"/>
                <a:gd name="connsiteY29" fmla="*/ 601035 h 884630"/>
                <a:gd name="connsiteX30" fmla="*/ 2209471 w 2308339"/>
                <a:gd name="connsiteY30" fmla="*/ 632420 h 884630"/>
                <a:gd name="connsiteX31" fmla="*/ 2183932 w 2308339"/>
                <a:gd name="connsiteY31" fmla="*/ 677927 h 884630"/>
                <a:gd name="connsiteX32" fmla="*/ 2157009 w 2308339"/>
                <a:gd name="connsiteY32" fmla="*/ 725908 h 884630"/>
                <a:gd name="connsiteX33" fmla="*/ 2134982 w 2308339"/>
                <a:gd name="connsiteY33" fmla="*/ 765158 h 884630"/>
                <a:gd name="connsiteX34" fmla="*/ 2128717 w 2308339"/>
                <a:gd name="connsiteY34" fmla="*/ 776326 h 884630"/>
                <a:gd name="connsiteX35" fmla="*/ 2119791 w 2308339"/>
                <a:gd name="connsiteY35" fmla="*/ 792230 h 884630"/>
                <a:gd name="connsiteX36" fmla="*/ 2099373 w 2308339"/>
                <a:gd name="connsiteY36" fmla="*/ 828621 h 884630"/>
                <a:gd name="connsiteX37" fmla="*/ 2092292 w 2308339"/>
                <a:gd name="connsiteY37" fmla="*/ 841233 h 884630"/>
                <a:gd name="connsiteX38" fmla="*/ 2086795 w 2308339"/>
                <a:gd name="connsiteY38" fmla="*/ 851027 h 884630"/>
                <a:gd name="connsiteX39" fmla="*/ 2080532 w 2308339"/>
                <a:gd name="connsiteY39" fmla="*/ 862191 h 884630"/>
                <a:gd name="connsiteX40" fmla="*/ 2042298 w 2308339"/>
                <a:gd name="connsiteY40" fmla="*/ 884629 h 884630"/>
                <a:gd name="connsiteX41" fmla="*/ 1787011 w 2308339"/>
                <a:gd name="connsiteY41" fmla="*/ 884630 h 884630"/>
                <a:gd name="connsiteX42" fmla="*/ 1690654 w 2308339"/>
                <a:gd name="connsiteY42" fmla="*/ 884629 h 884630"/>
                <a:gd name="connsiteX43" fmla="*/ 1678813 w 2308339"/>
                <a:gd name="connsiteY43" fmla="*/ 884628 h 884630"/>
                <a:gd name="connsiteX44" fmla="*/ 1543688 w 2308339"/>
                <a:gd name="connsiteY44" fmla="*/ 884630 h 884630"/>
                <a:gd name="connsiteX45" fmla="*/ 1382906 w 2308339"/>
                <a:gd name="connsiteY45" fmla="*/ 884627 h 884630"/>
                <a:gd name="connsiteX46" fmla="*/ 1378652 w 2308339"/>
                <a:gd name="connsiteY46" fmla="*/ 884628 h 884630"/>
                <a:gd name="connsiteX47" fmla="*/ 1180704 w 2308339"/>
                <a:gd name="connsiteY47" fmla="*/ 884627 h 884630"/>
                <a:gd name="connsiteX48" fmla="*/ 1116120 w 2308339"/>
                <a:gd name="connsiteY48" fmla="*/ 884628 h 884630"/>
                <a:gd name="connsiteX49" fmla="*/ 946857 w 2308339"/>
                <a:gd name="connsiteY49" fmla="*/ 884626 h 884630"/>
                <a:gd name="connsiteX50" fmla="*/ 887385 w 2308339"/>
                <a:gd name="connsiteY50" fmla="*/ 884627 h 884630"/>
                <a:gd name="connsiteX51" fmla="*/ 693758 w 2308339"/>
                <a:gd name="connsiteY51" fmla="*/ 884630 h 884630"/>
                <a:gd name="connsiteX52" fmla="*/ 674117 w 2308339"/>
                <a:gd name="connsiteY52" fmla="*/ 884629 h 884630"/>
                <a:gd name="connsiteX53" fmla="*/ 532323 w 2308339"/>
                <a:gd name="connsiteY53" fmla="*/ 884629 h 884630"/>
                <a:gd name="connsiteX54" fmla="*/ 400151 w 2308339"/>
                <a:gd name="connsiteY54" fmla="*/ 884626 h 884630"/>
                <a:gd name="connsiteX55" fmla="*/ 359497 w 2308339"/>
                <a:gd name="connsiteY55" fmla="*/ 884628 h 884630"/>
                <a:gd name="connsiteX56" fmla="*/ 294317 w 2308339"/>
                <a:gd name="connsiteY56" fmla="*/ 884629 h 884630"/>
                <a:gd name="connsiteX57" fmla="*/ 211893 w 2308339"/>
                <a:gd name="connsiteY57" fmla="*/ 884627 h 884630"/>
                <a:gd name="connsiteX58" fmla="*/ 149955 w 2308339"/>
                <a:gd name="connsiteY58" fmla="*/ 884626 h 884630"/>
                <a:gd name="connsiteX59" fmla="*/ 75821 w 2308339"/>
                <a:gd name="connsiteY59" fmla="*/ 884630 h 884630"/>
                <a:gd name="connsiteX60" fmla="*/ 48508 w 2308339"/>
                <a:gd name="connsiteY60" fmla="*/ 884628 h 884630"/>
                <a:gd name="connsiteX61" fmla="*/ 44608 w 2308339"/>
                <a:gd name="connsiteY61" fmla="*/ 884630 h 884630"/>
                <a:gd name="connsiteX62" fmla="*/ 2 w 2308339"/>
                <a:gd name="connsiteY62" fmla="*/ 839754 h 884630"/>
                <a:gd name="connsiteX63" fmla="*/ 0 w 2308339"/>
                <a:gd name="connsiteY63" fmla="*/ 814310 h 884630"/>
                <a:gd name="connsiteX64" fmla="*/ 4 w 2308339"/>
                <a:gd name="connsiteY64" fmla="*/ 735171 h 884630"/>
                <a:gd name="connsiteX65" fmla="*/ 1 w 2308339"/>
                <a:gd name="connsiteY65" fmla="*/ 691938 h 884630"/>
                <a:gd name="connsiteX66" fmla="*/ 1 w 2308339"/>
                <a:gd name="connsiteY66" fmla="*/ 679612 h 884630"/>
                <a:gd name="connsiteX67" fmla="*/ 1 w 2308339"/>
                <a:gd name="connsiteY67" fmla="*/ 611750 h 884630"/>
                <a:gd name="connsiteX68" fmla="*/ 0 w 2308339"/>
                <a:gd name="connsiteY68" fmla="*/ 562572 h 884630"/>
                <a:gd name="connsiteX69" fmla="*/ 1 w 2308339"/>
                <a:gd name="connsiteY69" fmla="*/ 530357 h 884630"/>
                <a:gd name="connsiteX70" fmla="*/ 1 w 2308339"/>
                <a:gd name="connsiteY70" fmla="*/ 450426 h 884630"/>
                <a:gd name="connsiteX71" fmla="*/ 0 w 2308339"/>
                <a:gd name="connsiteY71" fmla="*/ 434204 h 884630"/>
                <a:gd name="connsiteX72" fmla="*/ 4 w 2308339"/>
                <a:gd name="connsiteY72" fmla="*/ 354275 h 884630"/>
                <a:gd name="connsiteX73" fmla="*/ 2 w 2308339"/>
                <a:gd name="connsiteY73" fmla="*/ 322061 h 884630"/>
                <a:gd name="connsiteX74" fmla="*/ 3 w 2308339"/>
                <a:gd name="connsiteY74" fmla="*/ 272879 h 884630"/>
                <a:gd name="connsiteX75" fmla="*/ 0 w 2308339"/>
                <a:gd name="connsiteY75" fmla="*/ 205021 h 884630"/>
                <a:gd name="connsiteX76" fmla="*/ 1 w 2308339"/>
                <a:gd name="connsiteY76" fmla="*/ 192694 h 884630"/>
                <a:gd name="connsiteX77" fmla="*/ 1 w 2308339"/>
                <a:gd name="connsiteY77" fmla="*/ 149462 h 884630"/>
                <a:gd name="connsiteX78" fmla="*/ 1 w 2308339"/>
                <a:gd name="connsiteY78" fmla="*/ 104971 h 884630"/>
                <a:gd name="connsiteX79" fmla="*/ 3 w 2308339"/>
                <a:gd name="connsiteY79" fmla="*/ 70323 h 884630"/>
                <a:gd name="connsiteX80" fmla="*/ 2 w 2308339"/>
                <a:gd name="connsiteY80" fmla="*/ 44874 h 884630"/>
                <a:gd name="connsiteX81" fmla="*/ 44605 w 2308339"/>
                <a:gd name="connsiteY81" fmla="*/ 2 h 884630"/>
                <a:gd name="connsiteX82" fmla="*/ 294320 w 2308339"/>
                <a:gd name="connsiteY82" fmla="*/ 4 h 884630"/>
                <a:gd name="connsiteX83" fmla="*/ 359497 w 2308339"/>
                <a:gd name="connsiteY83" fmla="*/ 4 h 884630"/>
                <a:gd name="connsiteX84" fmla="*/ 400155 w 2308339"/>
                <a:gd name="connsiteY84" fmla="*/ 3 h 884630"/>
                <a:gd name="connsiteX85" fmla="*/ 532327 w 2308339"/>
                <a:gd name="connsiteY85" fmla="*/ 6 h 884630"/>
                <a:gd name="connsiteX86" fmla="*/ 674119 w 2308339"/>
                <a:gd name="connsiteY86" fmla="*/ 3 h 884630"/>
                <a:gd name="connsiteX87" fmla="*/ 693760 w 2308339"/>
                <a:gd name="connsiteY87" fmla="*/ 3 h 884630"/>
                <a:gd name="connsiteX88" fmla="*/ 887384 w 2308339"/>
                <a:gd name="connsiteY88" fmla="*/ 1 h 884630"/>
                <a:gd name="connsiteX89" fmla="*/ 946859 w 2308339"/>
                <a:gd name="connsiteY89" fmla="*/ 2 h 884630"/>
                <a:gd name="connsiteX90" fmla="*/ 1116122 w 2308339"/>
                <a:gd name="connsiteY90" fmla="*/ 3 h 88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308339" h="884630">
                  <a:moveTo>
                    <a:pt x="1180706" y="0"/>
                  </a:moveTo>
                  <a:lnTo>
                    <a:pt x="1378655" y="5"/>
                  </a:lnTo>
                  <a:lnTo>
                    <a:pt x="1382906" y="1"/>
                  </a:lnTo>
                  <a:lnTo>
                    <a:pt x="1543691" y="3"/>
                  </a:lnTo>
                  <a:lnTo>
                    <a:pt x="1678813" y="4"/>
                  </a:lnTo>
                  <a:lnTo>
                    <a:pt x="1690654" y="3"/>
                  </a:lnTo>
                  <a:lnTo>
                    <a:pt x="1787011" y="2"/>
                  </a:lnTo>
                  <a:lnTo>
                    <a:pt x="1871277" y="5"/>
                  </a:lnTo>
                  <a:lnTo>
                    <a:pt x="1934600" y="1"/>
                  </a:lnTo>
                  <a:lnTo>
                    <a:pt x="2010385" y="4"/>
                  </a:lnTo>
                  <a:lnTo>
                    <a:pt x="2038309" y="5"/>
                  </a:lnTo>
                  <a:lnTo>
                    <a:pt x="2042299" y="5"/>
                  </a:lnTo>
                  <a:cubicBezTo>
                    <a:pt x="2050263" y="3"/>
                    <a:pt x="2058228" y="2407"/>
                    <a:pt x="2065001" y="6413"/>
                  </a:cubicBezTo>
                  <a:lnTo>
                    <a:pt x="2080529" y="22438"/>
                  </a:lnTo>
                  <a:lnTo>
                    <a:pt x="2080531" y="22438"/>
                  </a:lnTo>
                  <a:cubicBezTo>
                    <a:pt x="2080531" y="22438"/>
                    <a:pt x="2080531" y="22438"/>
                    <a:pt x="2264302" y="349919"/>
                  </a:cubicBezTo>
                  <a:lnTo>
                    <a:pt x="2271141" y="362106"/>
                  </a:lnTo>
                  <a:lnTo>
                    <a:pt x="2275681" y="370199"/>
                  </a:lnTo>
                  <a:lnTo>
                    <a:pt x="2279380" y="376786"/>
                  </a:lnTo>
                  <a:lnTo>
                    <a:pt x="2297296" y="408716"/>
                  </a:lnTo>
                  <a:lnTo>
                    <a:pt x="2300075" y="413669"/>
                  </a:lnTo>
                  <a:cubicBezTo>
                    <a:pt x="2303561" y="419881"/>
                    <a:pt x="2303561" y="419881"/>
                    <a:pt x="2303561" y="419881"/>
                  </a:cubicBezTo>
                  <a:cubicBezTo>
                    <a:pt x="2309933" y="432698"/>
                    <a:pt x="2309931" y="451928"/>
                    <a:pt x="2303562" y="464753"/>
                  </a:cubicBezTo>
                  <a:cubicBezTo>
                    <a:pt x="2303562" y="464753"/>
                    <a:pt x="2303562" y="464753"/>
                    <a:pt x="2300075" y="470963"/>
                  </a:cubicBezTo>
                  <a:lnTo>
                    <a:pt x="2297296" y="475913"/>
                  </a:lnTo>
                  <a:lnTo>
                    <a:pt x="2284723" y="498322"/>
                  </a:lnTo>
                  <a:lnTo>
                    <a:pt x="2275681" y="514432"/>
                  </a:lnTo>
                  <a:lnTo>
                    <a:pt x="2255374" y="550619"/>
                  </a:lnTo>
                  <a:lnTo>
                    <a:pt x="2229945" y="595938"/>
                  </a:lnTo>
                  <a:lnTo>
                    <a:pt x="2227084" y="601035"/>
                  </a:lnTo>
                  <a:lnTo>
                    <a:pt x="2209471" y="632420"/>
                  </a:lnTo>
                  <a:cubicBezTo>
                    <a:pt x="2201629" y="646395"/>
                    <a:pt x="2193134" y="661533"/>
                    <a:pt x="2183932" y="677927"/>
                  </a:cubicBezTo>
                  <a:lnTo>
                    <a:pt x="2157009" y="725908"/>
                  </a:lnTo>
                  <a:lnTo>
                    <a:pt x="2134982" y="765158"/>
                  </a:lnTo>
                  <a:lnTo>
                    <a:pt x="2128717" y="776326"/>
                  </a:lnTo>
                  <a:lnTo>
                    <a:pt x="2119791" y="792230"/>
                  </a:lnTo>
                  <a:lnTo>
                    <a:pt x="2099373" y="828621"/>
                  </a:lnTo>
                  <a:lnTo>
                    <a:pt x="2092292" y="841233"/>
                  </a:lnTo>
                  <a:lnTo>
                    <a:pt x="2086795" y="851027"/>
                  </a:lnTo>
                  <a:lnTo>
                    <a:pt x="2080532" y="862191"/>
                  </a:lnTo>
                  <a:cubicBezTo>
                    <a:pt x="2074159" y="875011"/>
                    <a:pt x="2058229" y="884626"/>
                    <a:pt x="2042298" y="884629"/>
                  </a:cubicBezTo>
                  <a:cubicBezTo>
                    <a:pt x="2042298" y="884629"/>
                    <a:pt x="2042298" y="884629"/>
                    <a:pt x="1787011" y="884630"/>
                  </a:cubicBezTo>
                  <a:lnTo>
                    <a:pt x="1690654" y="884629"/>
                  </a:lnTo>
                  <a:lnTo>
                    <a:pt x="1678813" y="884628"/>
                  </a:lnTo>
                  <a:cubicBezTo>
                    <a:pt x="1638428" y="884630"/>
                    <a:pt x="1593551" y="884626"/>
                    <a:pt x="1543688" y="884630"/>
                  </a:cubicBezTo>
                  <a:lnTo>
                    <a:pt x="1382906" y="884627"/>
                  </a:lnTo>
                  <a:lnTo>
                    <a:pt x="1378652" y="884628"/>
                  </a:lnTo>
                  <a:cubicBezTo>
                    <a:pt x="1318322" y="884627"/>
                    <a:pt x="1252505" y="884627"/>
                    <a:pt x="1180704" y="884627"/>
                  </a:cubicBezTo>
                  <a:lnTo>
                    <a:pt x="1116120" y="884628"/>
                  </a:lnTo>
                  <a:lnTo>
                    <a:pt x="946857" y="884626"/>
                  </a:lnTo>
                  <a:lnTo>
                    <a:pt x="887385" y="884627"/>
                  </a:lnTo>
                  <a:lnTo>
                    <a:pt x="693758" y="884630"/>
                  </a:lnTo>
                  <a:lnTo>
                    <a:pt x="674117" y="884629"/>
                  </a:lnTo>
                  <a:lnTo>
                    <a:pt x="532323" y="884629"/>
                  </a:lnTo>
                  <a:lnTo>
                    <a:pt x="400151" y="884626"/>
                  </a:lnTo>
                  <a:lnTo>
                    <a:pt x="359497" y="884628"/>
                  </a:lnTo>
                  <a:lnTo>
                    <a:pt x="294317" y="884629"/>
                  </a:lnTo>
                  <a:lnTo>
                    <a:pt x="211893" y="884627"/>
                  </a:lnTo>
                  <a:lnTo>
                    <a:pt x="149955" y="884626"/>
                  </a:lnTo>
                  <a:lnTo>
                    <a:pt x="75821" y="884630"/>
                  </a:lnTo>
                  <a:lnTo>
                    <a:pt x="48508" y="884628"/>
                  </a:lnTo>
                  <a:lnTo>
                    <a:pt x="44608" y="884630"/>
                  </a:lnTo>
                  <a:cubicBezTo>
                    <a:pt x="19116" y="884629"/>
                    <a:pt x="1" y="865397"/>
                    <a:pt x="2" y="839754"/>
                  </a:cubicBezTo>
                  <a:lnTo>
                    <a:pt x="0" y="814310"/>
                  </a:lnTo>
                  <a:cubicBezTo>
                    <a:pt x="3" y="794217"/>
                    <a:pt x="0" y="768383"/>
                    <a:pt x="4" y="735171"/>
                  </a:cubicBezTo>
                  <a:lnTo>
                    <a:pt x="1" y="691938"/>
                  </a:lnTo>
                  <a:lnTo>
                    <a:pt x="1" y="679612"/>
                  </a:lnTo>
                  <a:cubicBezTo>
                    <a:pt x="0" y="659109"/>
                    <a:pt x="3" y="636557"/>
                    <a:pt x="1" y="611750"/>
                  </a:cubicBezTo>
                  <a:lnTo>
                    <a:pt x="0" y="562572"/>
                  </a:lnTo>
                  <a:lnTo>
                    <a:pt x="1" y="530357"/>
                  </a:lnTo>
                  <a:lnTo>
                    <a:pt x="1" y="450426"/>
                  </a:lnTo>
                  <a:lnTo>
                    <a:pt x="0" y="434204"/>
                  </a:lnTo>
                  <a:lnTo>
                    <a:pt x="4" y="354275"/>
                  </a:lnTo>
                  <a:lnTo>
                    <a:pt x="2" y="322061"/>
                  </a:lnTo>
                  <a:lnTo>
                    <a:pt x="3" y="272879"/>
                  </a:lnTo>
                  <a:lnTo>
                    <a:pt x="0" y="205021"/>
                  </a:lnTo>
                  <a:lnTo>
                    <a:pt x="1" y="192694"/>
                  </a:lnTo>
                  <a:lnTo>
                    <a:pt x="1" y="149462"/>
                  </a:lnTo>
                  <a:lnTo>
                    <a:pt x="1" y="104971"/>
                  </a:lnTo>
                  <a:lnTo>
                    <a:pt x="3" y="70323"/>
                  </a:lnTo>
                  <a:lnTo>
                    <a:pt x="2" y="44874"/>
                  </a:lnTo>
                  <a:cubicBezTo>
                    <a:pt x="5" y="19235"/>
                    <a:pt x="19121" y="2"/>
                    <a:pt x="44605" y="2"/>
                  </a:cubicBezTo>
                  <a:cubicBezTo>
                    <a:pt x="44605" y="2"/>
                    <a:pt x="44605" y="2"/>
                    <a:pt x="294320" y="4"/>
                  </a:cubicBezTo>
                  <a:lnTo>
                    <a:pt x="359497" y="4"/>
                  </a:lnTo>
                  <a:lnTo>
                    <a:pt x="400155" y="3"/>
                  </a:lnTo>
                  <a:cubicBezTo>
                    <a:pt x="439657" y="2"/>
                    <a:pt x="483553" y="3"/>
                    <a:pt x="532327" y="6"/>
                  </a:cubicBezTo>
                  <a:lnTo>
                    <a:pt x="674119" y="3"/>
                  </a:lnTo>
                  <a:lnTo>
                    <a:pt x="693760" y="3"/>
                  </a:lnTo>
                  <a:cubicBezTo>
                    <a:pt x="752773" y="4"/>
                    <a:pt x="817151" y="3"/>
                    <a:pt x="887384" y="1"/>
                  </a:cubicBezTo>
                  <a:lnTo>
                    <a:pt x="946859" y="2"/>
                  </a:lnTo>
                  <a:lnTo>
                    <a:pt x="1116122" y="3"/>
                  </a:lnTo>
                  <a:close/>
                </a:path>
              </a:pathLst>
            </a:custGeom>
            <a:solidFill>
              <a:schemeClr val="accent3"/>
            </a:solidFill>
            <a:ln w="14288" cap="flat">
              <a:noFill/>
              <a:prstDash val="solid"/>
              <a:miter lim="800000"/>
            </a:ln>
          </p:spPr>
          <p:txBody>
            <a:bodyPr rot="0" spcFirstLastPara="0" vertOverflow="overflow" horzOverflow="overflow" vert="horz" wrap="square" lIns="68580" tIns="34290" rIns="68580" bIns="34290" numCol="1" spcCol="0" rtlCol="0" fromWordArt="0" anchor="t" anchorCtr="0" forceAA="0" compatLnSpc="1">
              <a:noAutofit/>
            </a:bodyPr>
            <a:lstStyle/>
            <a:p>
              <a:endParaRPr lang="zh-CN" altLang="en-US" sz="1350">
                <a:solidFill>
                  <a:schemeClr val="tx1"/>
                </a:solidFill>
              </a:endParaRPr>
            </a:p>
          </p:txBody>
        </p:sp>
        <p:sp>
          <p:nvSpPr>
            <p:cNvPr id="154" name="文本框 153"/>
            <p:cNvSpPr txBox="1"/>
            <p:nvPr>
              <p:custDataLst>
                <p:tags r:id="rId9"/>
              </p:custDataLst>
            </p:nvPr>
          </p:nvSpPr>
          <p:spPr>
            <a:xfrm>
              <a:off x="3839" y="5252"/>
              <a:ext cx="8635" cy="1064"/>
            </a:xfrm>
            <a:prstGeom prst="rect">
              <a:avLst/>
            </a:prstGeom>
            <a:noFill/>
          </p:spPr>
          <p:txBody>
            <a:bodyPr wrap="square" rtlCol="0"/>
            <a:lstStyle/>
            <a:p>
              <a:pPr marL="0" lvl="0" indent="0" algn="l" fontAlgn="auto">
                <a:lnSpc>
                  <a:spcPct val="120000"/>
                </a:lnSpc>
                <a:spcBef>
                  <a:spcPts val="0"/>
                </a:spcBef>
                <a:spcAft>
                  <a:spcPts val="800"/>
                </a:spcAft>
                <a:buSzPct val="100000"/>
              </a:pPr>
              <a:r>
                <a:rPr lang="en-US" altLang="zh-CN"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省级有关部门、各省辖市、济源示范区管委会、县（市）科技、财政行政主管部门协调推进。</a:t>
              </a:r>
              <a:endParaRPr lang="en-US" altLang="zh-CN" spc="8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5" name="文本框 154"/>
            <p:cNvSpPr txBox="1"/>
            <p:nvPr>
              <p:custDataLst>
                <p:tags r:id="rId10"/>
              </p:custDataLst>
            </p:nvPr>
          </p:nvSpPr>
          <p:spPr>
            <a:xfrm>
              <a:off x="1046" y="5497"/>
              <a:ext cx="2248" cy="788"/>
            </a:xfrm>
            <a:prstGeom prst="rect">
              <a:avLst/>
            </a:prstGeom>
            <a:noFill/>
          </p:spPr>
          <p:txBody>
            <a:bodyPr wrap="square" rtlCol="0">
              <a:normAutofit/>
            </a:bodyPr>
            <a:lstStyle/>
            <a:p>
              <a:pPr marL="0" indent="0" algn="ctr">
                <a:lnSpc>
                  <a:spcPct val="100000"/>
                </a:lnSpc>
                <a:spcBef>
                  <a:spcPts val="0"/>
                </a:spcBef>
                <a:spcAft>
                  <a:spcPts val="0"/>
                </a:spcAft>
                <a:buSzPct val="100000"/>
              </a:pPr>
              <a:r>
                <a:rPr lang="en-US" altLang="zh-CN" sz="2000" b="1" spc="150" dirty="0">
                  <a:solidFill>
                    <a:schemeClr val="lt1"/>
                  </a:solidFill>
                  <a:latin typeface="Arial" panose="020B0604020202020204" pitchFamily="34" charset="0"/>
                  <a:ea typeface="微软雅黑" panose="020B0503020204020204" pitchFamily="34" charset="-122"/>
                </a:rPr>
                <a:t>其他：</a:t>
              </a:r>
              <a:endParaRPr lang="en-US" altLang="zh-CN" sz="2000" b="1" spc="150" dirty="0">
                <a:solidFill>
                  <a:schemeClr val="lt1"/>
                </a:solidFill>
                <a:latin typeface="Arial" panose="020B0604020202020204" pitchFamily="34" charset="0"/>
                <a:ea typeface="微软雅黑" panose="020B0503020204020204" pitchFamily="34" charset="-122"/>
              </a:endParaRPr>
            </a:p>
          </p:txBody>
        </p:sp>
      </p:grpSp>
    </p:spTree>
    <p:custDataLst>
      <p:tags r:id="rId1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2"/>
          <p:cNvSpPr txBox="1"/>
          <p:nvPr>
            <p:custDataLst>
              <p:tags r:id="rId1"/>
            </p:custDataLst>
          </p:nvPr>
        </p:nvSpPr>
        <p:spPr>
          <a:xfrm>
            <a:off x="755617" y="194946"/>
            <a:ext cx="8458267" cy="457200"/>
          </a:xfrm>
          <a:prstGeom prst="rect">
            <a:avLst/>
          </a:prstGeom>
          <a:noFill/>
        </p:spPr>
        <p:txBody>
          <a:bodyPr wrap="square" lIns="47625" tIns="19050" rIns="47625" bIns="19050" rtlCol="0" anchor="ctr" anchorCtr="0"/>
          <a:lstStyle/>
          <a:p>
            <a:pPr marL="0" indent="0" algn="l">
              <a:lnSpc>
                <a:spcPct val="100000"/>
              </a:lnSpc>
              <a:spcBef>
                <a:spcPts val="0"/>
              </a:spcBef>
              <a:spcAft>
                <a:spcPts val="0"/>
              </a:spcAft>
              <a:buSzPct val="100000"/>
              <a:buNone/>
            </a:pPr>
            <a:r>
              <a:rPr lang="zh-CN" altLang="en-US" sz="2000" b="1" spc="120" dirty="0">
                <a:solidFill>
                  <a:srgbClr val="005DA2"/>
                </a:solidFill>
                <a:uFillTx/>
                <a:latin typeface="微软雅黑" panose="020B0503020204020204" pitchFamily="34" charset="-122"/>
                <a:ea typeface="微软雅黑" panose="020B0503020204020204" pitchFamily="34" charset="-122"/>
              </a:rPr>
              <a:t>接受绩效评价的对象</a:t>
            </a:r>
            <a:r>
              <a:rPr lang="en-US" altLang="zh-CN" sz="2000" b="1" spc="120" dirty="0">
                <a:solidFill>
                  <a:srgbClr val="005DA2"/>
                </a:solidFill>
                <a:uFillTx/>
                <a:latin typeface="微软雅黑" panose="020B0503020204020204" pitchFamily="34" charset="-122"/>
                <a:ea typeface="微软雅黑" panose="020B0503020204020204" pitchFamily="34" charset="-122"/>
              </a:rPr>
              <a:t>—</a:t>
            </a:r>
            <a:r>
              <a:rPr lang="zh-CN" altLang="en-US" sz="2000" b="1" spc="120" dirty="0">
                <a:solidFill>
                  <a:srgbClr val="005DA2"/>
                </a:solidFill>
                <a:uFillTx/>
                <a:latin typeface="微软雅黑" panose="020B0503020204020204" pitchFamily="34" charset="-122"/>
                <a:ea typeface="微软雅黑" panose="020B0503020204020204" pitchFamily="34" charset="-122"/>
              </a:rPr>
              <a:t>管理单位</a:t>
            </a:r>
            <a:endParaRPr lang="zh-CN" altLang="en-US" sz="2000" b="1" spc="120" dirty="0">
              <a:solidFill>
                <a:srgbClr val="005DA2"/>
              </a:solidFill>
              <a:uFillTx/>
              <a:latin typeface="微软雅黑" panose="020B0503020204020204" pitchFamily="34" charset="-122"/>
              <a:ea typeface="微软雅黑" panose="020B0503020204020204" pitchFamily="34" charset="-122"/>
            </a:endParaRPr>
          </a:p>
        </p:txBody>
      </p:sp>
      <p:sp>
        <p:nvSpPr>
          <p:cNvPr id="17" name="Title 6"/>
          <p:cNvSpPr txBox="1"/>
          <p:nvPr>
            <p:custDataLst>
              <p:tags r:id="rId2"/>
            </p:custDataLst>
          </p:nvPr>
        </p:nvSpPr>
        <p:spPr>
          <a:xfrm>
            <a:off x="179705" y="1059180"/>
            <a:ext cx="6035369" cy="3535045"/>
          </a:xfrm>
          <a:prstGeom prst="rect">
            <a:avLst/>
          </a:prstGeom>
          <a:noFill/>
          <a:ln w="3175">
            <a:noFill/>
            <a:prstDash val="dash"/>
          </a:ln>
        </p:spPr>
        <p:txBody>
          <a:bodyPr wrap="square" lIns="47625" tIns="19050" rIns="47625" bIns="1905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sz="16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一类   高校、科研院所、部分企业 </a:t>
            </a:r>
            <a:endParaRPr sz="16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50000"/>
              </a:lnSpc>
              <a:spcBef>
                <a:spcPts val="0"/>
              </a:spcBef>
              <a:spcAft>
                <a:spcPts val="800"/>
              </a:spcAft>
              <a:buSzPct val="100000"/>
              <a:buFont typeface="Wingdings" panose="05000000000000000000" charset="0"/>
            </a:pP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河南省行政区域内、拥有且纳入国有资产管理的单台套价值在50万元及以上科研设施与仪器拥有所有权的法人单位（管理单位）均应参加绩效评价。 </a:t>
            </a:r>
            <a:endPar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sz="16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二类   省中试基地、社会力量举办的新型研发机构、其 他企业等</a:t>
            </a:r>
            <a:endParaRPr sz="16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50000"/>
              </a:lnSpc>
              <a:spcBef>
                <a:spcPts val="0"/>
              </a:spcBef>
              <a:spcAft>
                <a:spcPts val="800"/>
              </a:spcAft>
              <a:buSzPct val="100000"/>
              <a:buFont typeface="Wingdings" panose="05000000000000000000" charset="0"/>
            </a:pP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鼓励拥有不纳入国有资产管理而自行购置、建设的单台套价值在50万元及以上科研设施与仪器的管理单位按照自愿参与原则参加绩效评价并可根据评价结果享受相应的奖励政策。</a:t>
            </a:r>
            <a:r>
              <a:rPr sz="1200" spc="4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此类管理单位须具备如下条件：</a:t>
            </a:r>
            <a:r>
              <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已在省共享服务平台注册且科研设施与仪器年度共享服务收入在200万元以上或服务用户数量30家以上。</a:t>
            </a:r>
            <a:endParaRPr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注：</a:t>
            </a: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1</a:t>
            </a:r>
            <a:r>
              <a:rPr lang="zh-CN" altLang="zh-CN" sz="1200" spc="40" dirty="0" smtClean="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spc="40" dirty="0" smtClean="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原值</a:t>
            </a:r>
            <a:r>
              <a:rPr lang="zh-CN" altLang="zh-CN" sz="1200" spc="40" dirty="0" smtClean="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50</a:t>
            </a: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万元及以上科研设施与仪器</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2.新购仪器当年不参加绩效评价，投入使用起1个月内录入省平台</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3.鼓励高校、科研院所等管理单位委托从事科研设施与仪器专业化管理与共享服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mj-ea"/>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务的中介机构参与开放共享服务，享受相应政策支持。</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8" name="图片 5" descr="C:\Users\Sean\Desktop\微信图片_20230218120509.png微信图片_20230218120509"/>
          <p:cNvPicPr>
            <a:picLocks noChangeAspect="1"/>
          </p:cNvPicPr>
          <p:nvPr>
            <p:custDataLst>
              <p:tags r:id="rId3"/>
            </p:custDataLst>
          </p:nvPr>
        </p:nvPicPr>
        <p:blipFill rotWithShape="1">
          <a:blip r:embed="rId4" cstate="print"/>
          <a:srcRect/>
          <a:stretch>
            <a:fillRect/>
          </a:stretch>
        </p:blipFill>
        <p:spPr>
          <a:xfrm>
            <a:off x="6286512" y="1000115"/>
            <a:ext cx="2714644" cy="3498226"/>
          </a:xfrm>
          <a:custGeom>
            <a:avLst/>
            <a:gdLst/>
            <a:ahLst/>
            <a:cxnLst>
              <a:cxn ang="3">
                <a:pos x="hc" y="t"/>
              </a:cxn>
              <a:cxn ang="cd2">
                <a:pos x="l" y="vc"/>
              </a:cxn>
              <a:cxn ang="cd4">
                <a:pos x="hc" y="b"/>
              </a:cxn>
              <a:cxn ang="0">
                <a:pos x="r" y="vc"/>
              </a:cxn>
            </a:cxnLst>
            <a:rect l="l" t="t" r="r" b="b"/>
            <a:pathLst>
              <a:path w="8160" h="4560">
                <a:moveTo>
                  <a:pt x="0" y="0"/>
                </a:moveTo>
                <a:lnTo>
                  <a:pt x="8160" y="0"/>
                </a:lnTo>
                <a:lnTo>
                  <a:pt x="8160" y="4560"/>
                </a:lnTo>
                <a:lnTo>
                  <a:pt x="0" y="4560"/>
                </a:lnTo>
                <a:lnTo>
                  <a:pt x="0" y="0"/>
                </a:lnTo>
                <a:close/>
              </a:path>
            </a:pathLst>
          </a:custGeom>
          <a:ln w="12700">
            <a:solidFill>
              <a:srgbClr val="000000">
                <a:alpha val="2000"/>
              </a:srgbClr>
            </a:solidFill>
          </a:ln>
          <a:effectLst>
            <a:outerShdw blurRad="444500" dist="127000" dir="2700000" algn="tl" rotWithShape="0">
              <a:srgbClr val="000000">
                <a:alpha val="15000"/>
              </a:srgbClr>
            </a:outerShdw>
            <a:softEdge rad="12700"/>
          </a:effec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457167" y="1143009"/>
            <a:ext cx="8229666" cy="3543329"/>
          </a:xfrm>
          <a:prstGeom prst="rect">
            <a:avLst/>
          </a:prstGeom>
          <a:solidFill>
            <a:schemeClr val="lt1"/>
          </a:solidFill>
          <a:ln>
            <a:noFill/>
          </a:ln>
          <a:effectLst>
            <a:outerShdw blurRad="1524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4" name="文本框 3"/>
          <p:cNvSpPr txBox="1"/>
          <p:nvPr>
            <p:custDataLst>
              <p:tags r:id="rId2"/>
            </p:custDataLst>
          </p:nvPr>
        </p:nvSpPr>
        <p:spPr>
          <a:xfrm>
            <a:off x="800100" y="194945"/>
            <a:ext cx="7658157" cy="457200"/>
          </a:xfrm>
          <a:prstGeom prst="rect">
            <a:avLst/>
          </a:prstGeom>
          <a:noFill/>
        </p:spPr>
        <p:txBody>
          <a:bodyPr wrap="square" lIns="47625" tIns="19050" rIns="47625" bIns="19050" rtlCol="0" anchor="t"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绩效评价原则、周期、内容、方式</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sp>
        <p:nvSpPr>
          <p:cNvPr id="32" name="圆角矩形 24"/>
          <p:cNvSpPr/>
          <p:nvPr>
            <p:custDataLst>
              <p:tags r:id="rId3"/>
            </p:custDataLst>
          </p:nvPr>
        </p:nvSpPr>
        <p:spPr>
          <a:xfrm>
            <a:off x="715645" y="1221740"/>
            <a:ext cx="1716405" cy="3309620"/>
          </a:xfrm>
          <a:prstGeom prst="roundRect">
            <a:avLst/>
          </a:prstGeom>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文本框 32"/>
          <p:cNvSpPr txBox="1"/>
          <p:nvPr>
            <p:custDataLst>
              <p:tags r:id="rId4"/>
            </p:custDataLst>
          </p:nvPr>
        </p:nvSpPr>
        <p:spPr>
          <a:xfrm>
            <a:off x="667385" y="1517650"/>
            <a:ext cx="1783080" cy="2111375"/>
          </a:xfrm>
          <a:prstGeom prst="rect">
            <a:avLst/>
          </a:prstGeom>
          <a:noFill/>
        </p:spPr>
        <p:txBody>
          <a:bodyPr wrap="square" rtlCol="0" anchor="t" anchorCtr="0">
            <a:normAutofit/>
          </a:bodyPr>
          <a:lstStyle/>
          <a:p>
            <a:pPr marL="0" lvl="0" indent="0" algn="ctr">
              <a:lnSpc>
                <a:spcPct val="120000"/>
              </a:lnSpc>
              <a:spcBef>
                <a:spcPts val="0"/>
              </a:spcBef>
              <a:spcAft>
                <a:spcPts val="800"/>
              </a:spcAft>
              <a:buSzPct val="100000"/>
            </a:pPr>
            <a:r>
              <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原则</a:t>
            </a:r>
            <a:endPar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ctr">
              <a:lnSpc>
                <a:spcPct val="120000"/>
              </a:lnSpc>
              <a:spcBef>
                <a:spcPts val="0"/>
              </a:spcBef>
              <a:spcAft>
                <a:spcPts val="800"/>
              </a:spcAft>
              <a:buSzPct val="100000"/>
            </a:pPr>
            <a:endParaRPr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0" algn="l">
              <a:lnSpc>
                <a:spcPct val="120000"/>
              </a:lnSpc>
              <a:spcBef>
                <a:spcPts val="0"/>
              </a:spcBef>
              <a:spcAft>
                <a:spcPts val="800"/>
              </a:spcAft>
              <a:buSzPct val="100000"/>
            </a:pPr>
            <a:r>
              <a:rPr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遵循“客观公正、促进共享”原则</a:t>
            </a:r>
            <a:endParaRPr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文本框 33"/>
          <p:cNvSpPr txBox="1"/>
          <p:nvPr>
            <p:custDataLst>
              <p:tags r:id="rId5"/>
            </p:custDataLst>
          </p:nvPr>
        </p:nvSpPr>
        <p:spPr>
          <a:xfrm>
            <a:off x="713740" y="1574165"/>
            <a:ext cx="629920" cy="384810"/>
          </a:xfrm>
          <a:prstGeom prst="rect">
            <a:avLst/>
          </a:prstGeom>
          <a:noFill/>
        </p:spPr>
        <p:txBody>
          <a:bodyPr wrap="square" rtlCol="0" anchor="ctr" anchorCtr="0">
            <a:noAutofit/>
          </a:bodyPr>
          <a:lstStyle/>
          <a:p>
            <a:pPr algn="ctr"/>
            <a:r>
              <a:rPr lang="en-US" altLang="zh-CN" sz="2000" b="1">
                <a:solidFill>
                  <a:schemeClr val="lt1"/>
                </a:solidFill>
              </a:rPr>
              <a:t>01</a:t>
            </a:r>
            <a:endParaRPr lang="en-US" altLang="zh-CN" sz="2000" b="1">
              <a:solidFill>
                <a:schemeClr val="lt1"/>
              </a:solidFill>
            </a:endParaRPr>
          </a:p>
        </p:txBody>
      </p:sp>
      <p:sp>
        <p:nvSpPr>
          <p:cNvPr id="45" name="椭圆 44"/>
          <p:cNvSpPr/>
          <p:nvPr>
            <p:custDataLst>
              <p:tags r:id="rId6"/>
            </p:custDataLst>
          </p:nvPr>
        </p:nvSpPr>
        <p:spPr>
          <a:xfrm>
            <a:off x="2122895"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圆角矩形 59"/>
          <p:cNvSpPr/>
          <p:nvPr>
            <p:custDataLst>
              <p:tags r:id="rId7"/>
            </p:custDataLst>
          </p:nvPr>
        </p:nvSpPr>
        <p:spPr>
          <a:xfrm>
            <a:off x="2734310" y="1221740"/>
            <a:ext cx="1716405" cy="3309620"/>
          </a:xfrm>
          <a:prstGeom prst="roundRect">
            <a:avLst/>
          </a:prstGeom>
          <a:solidFill>
            <a:srgbClr val="3992DB"/>
          </a:solidFill>
          <a:ln>
            <a:solidFill>
              <a:srgbClr val="3992DB"/>
            </a:solidFill>
          </a:ln>
          <a:effectLst>
            <a:outerShdw blurRad="292100" dist="114300" dir="9000000" sx="102000" sy="102000" algn="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6" name="文本框 35"/>
          <p:cNvSpPr txBox="1"/>
          <p:nvPr>
            <p:custDataLst>
              <p:tags r:id="rId8"/>
            </p:custDataLst>
          </p:nvPr>
        </p:nvSpPr>
        <p:spPr>
          <a:xfrm>
            <a:off x="2765425" y="1574800"/>
            <a:ext cx="1762125" cy="2111375"/>
          </a:xfrm>
          <a:prstGeom prst="rect">
            <a:avLst/>
          </a:prstGeom>
          <a:noFill/>
        </p:spPr>
        <p:txBody>
          <a:bodyPr wrap="square" rtlCol="0" anchor="t" anchorCtr="0">
            <a:normAutofit lnSpcReduction="10000"/>
          </a:bodyPr>
          <a:lstStyle/>
          <a:p>
            <a:pPr marL="0" lvl="0" indent="0" algn="ctr">
              <a:lnSpc>
                <a:spcPct val="120000"/>
              </a:lnSpc>
              <a:spcBef>
                <a:spcPts val="0"/>
              </a:spcBef>
              <a:spcAft>
                <a:spcPts val="800"/>
              </a:spcAft>
              <a:buSzPct val="100000"/>
            </a:pPr>
            <a:r>
              <a:rPr spc="140" dirty="0">
                <a:solidFill>
                  <a:schemeClr val="bg1"/>
                </a:solidFill>
                <a:uFillTx/>
                <a:latin typeface="微软雅黑" panose="020B0503020204020204" pitchFamily="34" charset="-122"/>
                <a:ea typeface="微软雅黑" panose="020B0503020204020204" pitchFamily="34" charset="-122"/>
              </a:rPr>
              <a:t>周期</a:t>
            </a:r>
            <a:endParaRPr spc="14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140" dirty="0">
              <a:solidFill>
                <a:schemeClr val="bg1"/>
              </a:solidFill>
              <a:uFillTx/>
              <a:latin typeface="微软雅黑" panose="020B0503020204020204" pitchFamily="34" charset="-122"/>
              <a:ea typeface="微软雅黑" panose="020B0503020204020204" pitchFamily="34" charset="-122"/>
            </a:endParaRPr>
          </a:p>
          <a:p>
            <a:pPr marL="0" lvl="0" indent="0" algn="l">
              <a:lnSpc>
                <a:spcPct val="120000"/>
              </a:lnSpc>
              <a:spcBef>
                <a:spcPts val="0"/>
              </a:spcBef>
              <a:spcAft>
                <a:spcPts val="800"/>
              </a:spcAft>
              <a:buSzPct val="100000"/>
            </a:pPr>
            <a:r>
              <a:rPr spc="140" dirty="0">
                <a:solidFill>
                  <a:schemeClr val="bg1"/>
                </a:solidFill>
                <a:uFillTx/>
                <a:latin typeface="微软雅黑" panose="020B0503020204020204" pitchFamily="34" charset="-122"/>
                <a:ea typeface="微软雅黑" panose="020B0503020204020204" pitchFamily="34" charset="-122"/>
              </a:rPr>
              <a:t>按年度进行绩效评价，周期为上一自然年。</a:t>
            </a:r>
            <a:endParaRPr spc="140" dirty="0">
              <a:solidFill>
                <a:schemeClr val="bg1"/>
              </a:solidFill>
              <a:uFillTx/>
              <a:latin typeface="微软雅黑" panose="020B0503020204020204" pitchFamily="34" charset="-122"/>
              <a:ea typeface="微软雅黑" panose="020B0503020204020204" pitchFamily="34" charset="-122"/>
            </a:endParaRPr>
          </a:p>
        </p:txBody>
      </p:sp>
      <p:sp>
        <p:nvSpPr>
          <p:cNvPr id="46" name="椭圆 45"/>
          <p:cNvSpPr/>
          <p:nvPr>
            <p:custDataLst>
              <p:tags r:id="rId9"/>
            </p:custDataLst>
          </p:nvPr>
        </p:nvSpPr>
        <p:spPr>
          <a:xfrm>
            <a:off x="4127021"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1" name="文本框 50"/>
          <p:cNvSpPr txBox="1"/>
          <p:nvPr>
            <p:custDataLst>
              <p:tags r:id="rId10"/>
            </p:custDataLst>
          </p:nvPr>
        </p:nvSpPr>
        <p:spPr>
          <a:xfrm>
            <a:off x="2801620" y="1603375"/>
            <a:ext cx="582295" cy="355600"/>
          </a:xfrm>
          <a:prstGeom prst="rect">
            <a:avLst/>
          </a:prstGeom>
          <a:noFill/>
        </p:spPr>
        <p:txBody>
          <a:bodyPr wrap="square" rtlCol="0" anchor="ctr" anchorCtr="0">
            <a:noAutofit/>
          </a:bodyPr>
          <a:lstStyle/>
          <a:p>
            <a:pPr algn="ctr"/>
            <a:r>
              <a:rPr lang="en-US" altLang="zh-CN" sz="2000" b="1">
                <a:solidFill>
                  <a:schemeClr val="bg1"/>
                </a:solidFill>
              </a:rPr>
              <a:t>02</a:t>
            </a:r>
            <a:endParaRPr lang="en-US" altLang="zh-CN" sz="2000" b="1">
              <a:solidFill>
                <a:schemeClr val="bg1"/>
              </a:solidFill>
            </a:endParaRPr>
          </a:p>
        </p:txBody>
      </p:sp>
      <p:sp>
        <p:nvSpPr>
          <p:cNvPr id="37" name="圆角矩形 62"/>
          <p:cNvSpPr/>
          <p:nvPr>
            <p:custDataLst>
              <p:tags r:id="rId11"/>
            </p:custDataLst>
          </p:nvPr>
        </p:nvSpPr>
        <p:spPr>
          <a:xfrm>
            <a:off x="4752975" y="1221740"/>
            <a:ext cx="1716405" cy="3335020"/>
          </a:xfrm>
          <a:prstGeom prst="roundRect">
            <a:avLst/>
          </a:prstGeom>
          <a:solidFill>
            <a:schemeClr val="accent1"/>
          </a:solidFill>
          <a:ln>
            <a:noFill/>
          </a:ln>
          <a:effectLst>
            <a:outerShdw blurRad="292100" dist="114300" dir="9000000" sx="102000" sy="102000" algn="l" rotWithShape="0">
              <a:schemeClr val="accent1">
                <a:lumMod val="7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8" name="文本框 37"/>
          <p:cNvSpPr txBox="1"/>
          <p:nvPr>
            <p:custDataLst>
              <p:tags r:id="rId12"/>
            </p:custDataLst>
          </p:nvPr>
        </p:nvSpPr>
        <p:spPr>
          <a:xfrm>
            <a:off x="4720590" y="1603375"/>
            <a:ext cx="1824355" cy="2111375"/>
          </a:xfrm>
          <a:prstGeom prst="rect">
            <a:avLst/>
          </a:prstGeom>
          <a:noFill/>
        </p:spPr>
        <p:txBody>
          <a:bodyPr wrap="square" rtlCol="0" anchor="t" anchorCtr="0">
            <a:noAutofit/>
          </a:bodyPr>
          <a:lstStyle/>
          <a:p>
            <a:pPr marL="0" lvl="0" indent="0" algn="ctr">
              <a:lnSpc>
                <a:spcPct val="120000"/>
              </a:lnSpc>
              <a:spcBef>
                <a:spcPts val="0"/>
              </a:spcBef>
              <a:spcAft>
                <a:spcPts val="800"/>
              </a:spcAft>
              <a:buSzPct val="100000"/>
            </a:pPr>
            <a:r>
              <a:rPr spc="80" dirty="0">
                <a:solidFill>
                  <a:schemeClr val="lt1"/>
                </a:solidFill>
                <a:uFillTx/>
                <a:latin typeface="微软雅黑" panose="020B0503020204020204" pitchFamily="34" charset="-122"/>
                <a:ea typeface="微软雅黑" panose="020B0503020204020204" pitchFamily="34" charset="-122"/>
              </a:rPr>
              <a:t>内容</a:t>
            </a:r>
            <a:endParaRPr spc="80" dirty="0">
              <a:solidFill>
                <a:schemeClr val="lt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80" dirty="0">
              <a:solidFill>
                <a:schemeClr val="lt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r>
              <a:rPr spc="80" dirty="0">
                <a:solidFill>
                  <a:schemeClr val="lt1"/>
                </a:solidFill>
                <a:uFillTx/>
                <a:latin typeface="微软雅黑" panose="020B0503020204020204" pitchFamily="34" charset="-122"/>
                <a:ea typeface="微软雅黑" panose="020B0503020204020204" pitchFamily="34" charset="-122"/>
              </a:rPr>
              <a:t>考察重点管理单位主体责任落实情况：组织管理、运行使用情况、共享服务情况</a:t>
            </a:r>
            <a:endParaRPr spc="80" dirty="0">
              <a:solidFill>
                <a:schemeClr val="lt1"/>
              </a:solidFill>
              <a:uFillTx/>
              <a:latin typeface="微软雅黑" panose="020B0503020204020204" pitchFamily="34" charset="-122"/>
              <a:ea typeface="微软雅黑" panose="020B0503020204020204" pitchFamily="34" charset="-122"/>
            </a:endParaRPr>
          </a:p>
        </p:txBody>
      </p:sp>
      <p:sp>
        <p:nvSpPr>
          <p:cNvPr id="47" name="椭圆 46"/>
          <p:cNvSpPr/>
          <p:nvPr>
            <p:custDataLst>
              <p:tags r:id="rId13"/>
            </p:custDataLst>
          </p:nvPr>
        </p:nvSpPr>
        <p:spPr>
          <a:xfrm>
            <a:off x="6143986"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2" name="文本框 51"/>
          <p:cNvSpPr txBox="1"/>
          <p:nvPr>
            <p:custDataLst>
              <p:tags r:id="rId14"/>
            </p:custDataLst>
          </p:nvPr>
        </p:nvSpPr>
        <p:spPr>
          <a:xfrm>
            <a:off x="4891405" y="1646555"/>
            <a:ext cx="505460" cy="380365"/>
          </a:xfrm>
          <a:prstGeom prst="rect">
            <a:avLst/>
          </a:prstGeom>
          <a:noFill/>
        </p:spPr>
        <p:txBody>
          <a:bodyPr wrap="square" rtlCol="0" anchor="ctr" anchorCtr="0">
            <a:noAutofit/>
          </a:bodyPr>
          <a:lstStyle/>
          <a:p>
            <a:pPr algn="ctr"/>
            <a:r>
              <a:rPr lang="en-US" altLang="zh-CN" sz="2000" b="1">
                <a:solidFill>
                  <a:schemeClr val="lt1"/>
                </a:solidFill>
              </a:rPr>
              <a:t>03</a:t>
            </a:r>
            <a:endParaRPr lang="en-US" altLang="zh-CN" sz="2000" b="1">
              <a:solidFill>
                <a:schemeClr val="lt1"/>
              </a:solidFill>
            </a:endParaRPr>
          </a:p>
        </p:txBody>
      </p:sp>
      <p:sp>
        <p:nvSpPr>
          <p:cNvPr id="39" name="圆角矩形 65"/>
          <p:cNvSpPr/>
          <p:nvPr>
            <p:custDataLst>
              <p:tags r:id="rId15"/>
            </p:custDataLst>
          </p:nvPr>
        </p:nvSpPr>
        <p:spPr>
          <a:xfrm>
            <a:off x="6771640" y="1221740"/>
            <a:ext cx="1716405" cy="3335655"/>
          </a:xfrm>
          <a:prstGeom prst="roundRect">
            <a:avLst/>
          </a:prstGeom>
          <a:solidFill>
            <a:srgbClr val="3992DB"/>
          </a:solidFill>
          <a:ln>
            <a:noFill/>
          </a:ln>
          <a:effectLst>
            <a:outerShdw blurRad="292100" dist="114300" dir="9000000" sx="102000" sy="102000" algn="l"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0" name="文本框 39"/>
          <p:cNvSpPr txBox="1"/>
          <p:nvPr>
            <p:custDataLst>
              <p:tags r:id="rId16"/>
            </p:custDataLst>
          </p:nvPr>
        </p:nvSpPr>
        <p:spPr>
          <a:xfrm>
            <a:off x="6737985" y="1646555"/>
            <a:ext cx="1739265" cy="2111375"/>
          </a:xfrm>
          <a:prstGeom prst="rect">
            <a:avLst/>
          </a:prstGeom>
          <a:noFill/>
        </p:spPr>
        <p:txBody>
          <a:bodyPr wrap="square" rtlCol="0" anchor="t" anchorCtr="0">
            <a:normAutofit/>
          </a:bodyPr>
          <a:lstStyle/>
          <a:p>
            <a:pPr marL="0" lvl="0" indent="0" algn="ctr">
              <a:lnSpc>
                <a:spcPct val="120000"/>
              </a:lnSpc>
              <a:spcBef>
                <a:spcPts val="0"/>
              </a:spcBef>
              <a:spcAft>
                <a:spcPts val="800"/>
              </a:spcAft>
              <a:buSzPct val="100000"/>
            </a:pPr>
            <a:r>
              <a:rPr lang="en-US" spc="150" dirty="0">
                <a:solidFill>
                  <a:schemeClr val="bg1"/>
                </a:solidFill>
                <a:uFillTx/>
                <a:latin typeface="微软雅黑" panose="020B0503020204020204" pitchFamily="34" charset="-122"/>
                <a:ea typeface="微软雅黑" panose="020B0503020204020204" pitchFamily="34" charset="-122"/>
              </a:rPr>
              <a:t>  </a:t>
            </a:r>
            <a:r>
              <a:rPr spc="150" dirty="0">
                <a:solidFill>
                  <a:schemeClr val="bg1"/>
                </a:solidFill>
                <a:uFillTx/>
                <a:latin typeface="微软雅黑" panose="020B0503020204020204" pitchFamily="34" charset="-122"/>
                <a:ea typeface="微软雅黑" panose="020B0503020204020204" pitchFamily="34" charset="-122"/>
              </a:rPr>
              <a:t>方式</a:t>
            </a:r>
            <a:endParaRPr spc="15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endParaRPr spc="150" dirty="0">
              <a:solidFill>
                <a:schemeClr val="bg1"/>
              </a:solidFill>
              <a:uFillTx/>
              <a:latin typeface="微软雅黑" panose="020B0503020204020204" pitchFamily="34" charset="-122"/>
              <a:ea typeface="微软雅黑" panose="020B0503020204020204" pitchFamily="34" charset="-122"/>
            </a:endParaRPr>
          </a:p>
          <a:p>
            <a:pPr marL="0" lvl="0" indent="0" algn="ctr">
              <a:lnSpc>
                <a:spcPct val="120000"/>
              </a:lnSpc>
              <a:spcBef>
                <a:spcPts val="0"/>
              </a:spcBef>
              <a:spcAft>
                <a:spcPts val="800"/>
              </a:spcAft>
              <a:buSzPct val="100000"/>
            </a:pPr>
            <a:r>
              <a:rPr spc="150" dirty="0">
                <a:solidFill>
                  <a:schemeClr val="bg1"/>
                </a:solidFill>
                <a:uFillTx/>
                <a:latin typeface="微软雅黑" panose="020B0503020204020204" pitchFamily="34" charset="-122"/>
                <a:ea typeface="微软雅黑" panose="020B0503020204020204" pitchFamily="34" charset="-122"/>
              </a:rPr>
              <a:t>材料审核与现场核查相结合</a:t>
            </a:r>
            <a:endParaRPr spc="150" dirty="0">
              <a:solidFill>
                <a:schemeClr val="bg1"/>
              </a:solidFill>
              <a:uFillTx/>
              <a:latin typeface="微软雅黑" panose="020B0503020204020204" pitchFamily="34" charset="-122"/>
              <a:ea typeface="微软雅黑" panose="020B0503020204020204" pitchFamily="34" charset="-122"/>
            </a:endParaRPr>
          </a:p>
        </p:txBody>
      </p:sp>
      <p:sp>
        <p:nvSpPr>
          <p:cNvPr id="48" name="椭圆 47"/>
          <p:cNvSpPr/>
          <p:nvPr>
            <p:custDataLst>
              <p:tags r:id="rId17"/>
            </p:custDataLst>
          </p:nvPr>
        </p:nvSpPr>
        <p:spPr>
          <a:xfrm>
            <a:off x="8146891" y="1381378"/>
            <a:ext cx="170551" cy="170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3" name="文本框 52"/>
          <p:cNvSpPr txBox="1"/>
          <p:nvPr>
            <p:custDataLst>
              <p:tags r:id="rId18"/>
            </p:custDataLst>
          </p:nvPr>
        </p:nvSpPr>
        <p:spPr>
          <a:xfrm>
            <a:off x="6876415" y="1707515"/>
            <a:ext cx="549910" cy="387350"/>
          </a:xfrm>
          <a:prstGeom prst="rect">
            <a:avLst/>
          </a:prstGeom>
          <a:noFill/>
        </p:spPr>
        <p:txBody>
          <a:bodyPr wrap="square" rtlCol="0" anchor="ctr" anchorCtr="0">
            <a:noAutofit/>
          </a:bodyPr>
          <a:lstStyle/>
          <a:p>
            <a:pPr algn="ctr"/>
            <a:r>
              <a:rPr lang="en-US" altLang="zh-CN" sz="2000" b="1">
                <a:solidFill>
                  <a:schemeClr val="bg1"/>
                </a:solidFill>
              </a:rPr>
              <a:t>04</a:t>
            </a:r>
            <a:endParaRPr lang="en-US" altLang="zh-CN" sz="2000" b="1">
              <a:solidFill>
                <a:schemeClr val="bg1"/>
              </a:solidFill>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custDataLst>
              <p:tags r:id="rId1"/>
            </p:custDataLst>
          </p:nvPr>
        </p:nvSpPr>
        <p:spPr>
          <a:xfrm>
            <a:off x="0" y="3907949"/>
            <a:ext cx="1094899" cy="1092041"/>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3" name="Object 901"/>
          <p:cNvSpPr txBox="1"/>
          <p:nvPr>
            <p:custDataLst>
              <p:tags r:id="rId2"/>
            </p:custDataLst>
          </p:nvPr>
        </p:nvSpPr>
        <p:spPr>
          <a:xfrm>
            <a:off x="683260" y="109220"/>
            <a:ext cx="2244725" cy="450850"/>
          </a:xfrm>
          <a:prstGeom prst="rect">
            <a:avLst/>
          </a:prstGeom>
        </p:spPr>
        <p:txBody>
          <a:bodyPr vert="horz" lIns="47625" tIns="19050" rIns="47625" bIns="19050" rtlCol="0" anchor="b" anchorCtr="0"/>
          <a:lstStyle/>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绩效评价的流程</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
        <p:nvSpPr>
          <p:cNvPr id="26" name="文本框 25"/>
          <p:cNvSpPr txBox="1"/>
          <p:nvPr>
            <p:custDataLst>
              <p:tags r:id="rId3"/>
            </p:custDataLst>
          </p:nvPr>
        </p:nvSpPr>
        <p:spPr>
          <a:xfrm>
            <a:off x="191543" y="2499858"/>
            <a:ext cx="1609598" cy="1536214"/>
          </a:xfrm>
          <a:prstGeom prst="rect">
            <a:avLst/>
          </a:prstGeom>
        </p:spPr>
        <p:txBody>
          <a:bodyPr wrap="square" lIns="67500" tIns="0" rIns="67500" bIns="35100" anchor="t" anchorCtr="0">
            <a:normAutofit/>
          </a:bodyPr>
          <a:lstStyle/>
          <a:p>
            <a:pPr marL="0" lvl="0" indent="0" algn="ctr">
              <a:lnSpc>
                <a:spcPct val="120000"/>
              </a:lnSpc>
              <a:spcBef>
                <a:spcPts val="0"/>
              </a:spcBef>
              <a:spcAft>
                <a:spcPts val="800"/>
              </a:spcAft>
              <a:buSzPct val="100000"/>
            </a:pPr>
            <a:r>
              <a:rPr lang="zh-CN" altLang="zh-CN" sz="1300" spc="160" dirty="0">
                <a:solidFill>
                  <a:schemeClr val="dk1">
                    <a:lumMod val="100000"/>
                  </a:schemeClr>
                </a:solidFill>
                <a:latin typeface="Arial" panose="020B0604020202020204" pitchFamily="34" charset="0"/>
                <a:ea typeface="微软雅黑" panose="020B0503020204020204" pitchFamily="34" charset="-122"/>
              </a:rPr>
              <a:t>每年年初</a:t>
            </a:r>
            <a:endParaRPr lang="zh-CN" altLang="zh-CN" sz="1300" spc="160" dirty="0">
              <a:solidFill>
                <a:schemeClr val="dk1">
                  <a:lumMod val="100000"/>
                </a:schemeClr>
              </a:solidFill>
              <a:latin typeface="Arial" panose="020B0604020202020204" pitchFamily="34" charset="0"/>
              <a:ea typeface="微软雅黑" panose="020B0503020204020204" pitchFamily="34" charset="-122"/>
            </a:endParaRPr>
          </a:p>
        </p:txBody>
      </p:sp>
      <p:sp>
        <p:nvSpPr>
          <p:cNvPr id="24" name="文本框 23"/>
          <p:cNvSpPr txBox="1"/>
          <p:nvPr>
            <p:custDataLst>
              <p:tags r:id="rId4"/>
            </p:custDataLst>
          </p:nvPr>
        </p:nvSpPr>
        <p:spPr>
          <a:xfrm>
            <a:off x="2161540" y="2499995"/>
            <a:ext cx="1376680" cy="1536065"/>
          </a:xfrm>
          <a:prstGeom prst="rect">
            <a:avLst/>
          </a:prstGeom>
        </p:spPr>
        <p:txBody>
          <a:bodyPr wrap="square" lIns="67500" tIns="0" rIns="67500" bIns="35100" anchor="t" anchorCtr="0">
            <a:normAutofit/>
          </a:bodyPr>
          <a:lstStyle/>
          <a:p>
            <a:pPr marL="0" lvl="0" indent="0" algn="l">
              <a:lnSpc>
                <a:spcPct val="120000"/>
              </a:lnSpc>
              <a:spcBef>
                <a:spcPts val="0"/>
              </a:spcBef>
              <a:spcAft>
                <a:spcPts val="800"/>
              </a:spcAft>
              <a:buSzPct val="100000"/>
            </a:pPr>
            <a:r>
              <a:rPr lang="zh-CN" altLang="zh-CN" sz="1300" spc="60" dirty="0">
                <a:solidFill>
                  <a:schemeClr val="dk1">
                    <a:lumMod val="100000"/>
                  </a:schemeClr>
                </a:solidFill>
                <a:latin typeface="Arial" panose="020B0604020202020204" pitchFamily="34" charset="0"/>
                <a:ea typeface="微软雅黑" panose="020B0503020204020204" pitchFamily="34" charset="-122"/>
              </a:rPr>
              <a:t>系统对接、实时采集，上报仪器信息、运行信息、服务成效等</a:t>
            </a:r>
            <a:endParaRPr lang="zh-CN" altLang="zh-CN" sz="1300" spc="60" dirty="0">
              <a:solidFill>
                <a:schemeClr val="dk1">
                  <a:lumMod val="100000"/>
                </a:schemeClr>
              </a:solidFill>
              <a:latin typeface="Arial" panose="020B0604020202020204" pitchFamily="34" charset="0"/>
              <a:ea typeface="微软雅黑" panose="020B0503020204020204" pitchFamily="34" charset="-122"/>
            </a:endParaRPr>
          </a:p>
        </p:txBody>
      </p:sp>
      <p:sp>
        <p:nvSpPr>
          <p:cNvPr id="22" name="文本框 21"/>
          <p:cNvSpPr txBox="1"/>
          <p:nvPr>
            <p:custDataLst>
              <p:tags r:id="rId5"/>
            </p:custDataLst>
          </p:nvPr>
        </p:nvSpPr>
        <p:spPr>
          <a:xfrm>
            <a:off x="3761105" y="2499995"/>
            <a:ext cx="1524635" cy="1536065"/>
          </a:xfrm>
          <a:prstGeom prst="rect">
            <a:avLst/>
          </a:prstGeom>
        </p:spPr>
        <p:txBody>
          <a:bodyPr wrap="square" lIns="67500" tIns="0" rIns="67500" bIns="35100" anchor="t" anchorCtr="0"/>
          <a:lstStyle/>
          <a:p>
            <a:pPr marL="0" lvl="0" indent="0" algn="l">
              <a:lnSpc>
                <a:spcPct val="120000"/>
              </a:lnSpc>
              <a:spcBef>
                <a:spcPts val="0"/>
              </a:spcBef>
              <a:spcAft>
                <a:spcPts val="800"/>
              </a:spcAft>
              <a:buSzPct val="100000"/>
            </a:pPr>
            <a:r>
              <a:rPr lang="zh-CN" altLang="zh-CN" sz="1300" spc="60" dirty="0">
                <a:solidFill>
                  <a:schemeClr val="dk1">
                    <a:lumMod val="100000"/>
                  </a:schemeClr>
                </a:solidFill>
                <a:latin typeface="Arial" panose="020B0604020202020204" pitchFamily="34" charset="0"/>
                <a:ea typeface="微软雅黑" panose="020B0503020204020204" pitchFamily="34" charset="-122"/>
              </a:rPr>
              <a:t>省平台形式审核、资料汇总、组织管理、技术、财务专家按《河南省科研设施与仪器开放共享绩效评价指标体系》评价</a:t>
            </a:r>
            <a:endParaRPr lang="zh-CN" altLang="zh-CN" sz="1300" spc="60" dirty="0">
              <a:solidFill>
                <a:schemeClr val="dk1">
                  <a:lumMod val="100000"/>
                </a:schemeClr>
              </a:solidFill>
              <a:latin typeface="Arial" panose="020B0604020202020204" pitchFamily="34" charset="0"/>
              <a:ea typeface="微软雅黑" panose="020B0503020204020204" pitchFamily="34" charset="-122"/>
            </a:endParaRPr>
          </a:p>
        </p:txBody>
      </p:sp>
      <p:sp>
        <p:nvSpPr>
          <p:cNvPr id="28" name="文本框 19"/>
          <p:cNvSpPr txBox="1"/>
          <p:nvPr>
            <p:custDataLst>
              <p:tags r:id="rId6"/>
            </p:custDataLst>
          </p:nvPr>
        </p:nvSpPr>
        <p:spPr>
          <a:xfrm>
            <a:off x="5652135" y="2499995"/>
            <a:ext cx="1433830" cy="1536065"/>
          </a:xfrm>
          <a:prstGeom prst="rect">
            <a:avLst/>
          </a:prstGeom>
        </p:spPr>
        <p:txBody>
          <a:bodyPr wrap="square" lIns="67500" tIns="0" rIns="67500" bIns="35100" anchor="t" anchorCtr="0">
            <a:normAutofit/>
          </a:bodyPr>
          <a:lstStyle/>
          <a:p>
            <a:pPr marL="0" lvl="0" indent="0" algn="l">
              <a:lnSpc>
                <a:spcPct val="120000"/>
              </a:lnSpc>
              <a:spcBef>
                <a:spcPts val="0"/>
              </a:spcBef>
              <a:spcAft>
                <a:spcPts val="800"/>
              </a:spcAft>
              <a:buSzPct val="100000"/>
            </a:pPr>
            <a:r>
              <a:rPr lang="zh-CN" altLang="zh-CN" sz="1300" spc="70" dirty="0">
                <a:solidFill>
                  <a:schemeClr val="dk1">
                    <a:lumMod val="100000"/>
                  </a:schemeClr>
                </a:solidFill>
                <a:latin typeface="Arial" panose="020B0604020202020204" pitchFamily="34" charset="0"/>
                <a:ea typeface="微软雅黑" panose="020B0503020204020204" pitchFamily="34" charset="-122"/>
              </a:rPr>
              <a:t>随机抽取5% 现场问询、查原始记录、服务成效、制度建设、数据核对</a:t>
            </a:r>
            <a:endParaRPr lang="zh-CN" altLang="zh-CN" sz="1300" spc="70" dirty="0">
              <a:solidFill>
                <a:schemeClr val="dk1">
                  <a:lumMod val="100000"/>
                </a:schemeClr>
              </a:solidFill>
              <a:latin typeface="Arial" panose="020B0604020202020204" pitchFamily="34" charset="0"/>
              <a:ea typeface="微软雅黑" panose="020B0503020204020204" pitchFamily="34" charset="-122"/>
            </a:endParaRPr>
          </a:p>
        </p:txBody>
      </p:sp>
      <p:sp>
        <p:nvSpPr>
          <p:cNvPr id="32" name="文本框 30"/>
          <p:cNvSpPr txBox="1"/>
          <p:nvPr>
            <p:custDataLst>
              <p:tags r:id="rId7"/>
            </p:custDataLst>
          </p:nvPr>
        </p:nvSpPr>
        <p:spPr>
          <a:xfrm>
            <a:off x="7452360" y="2499995"/>
            <a:ext cx="1516380" cy="1536065"/>
          </a:xfrm>
          <a:prstGeom prst="rect">
            <a:avLst/>
          </a:prstGeom>
        </p:spPr>
        <p:txBody>
          <a:bodyPr wrap="square" lIns="67500" tIns="0" rIns="67500" bIns="35100" anchor="t" anchorCtr="0">
            <a:normAutofit/>
          </a:bodyPr>
          <a:lstStyle/>
          <a:p>
            <a:pPr marL="0" lvl="0" indent="0" algn="l">
              <a:lnSpc>
                <a:spcPct val="120000"/>
              </a:lnSpc>
              <a:spcBef>
                <a:spcPts val="0"/>
              </a:spcBef>
              <a:spcAft>
                <a:spcPts val="800"/>
              </a:spcAft>
              <a:buSzPct val="100000"/>
            </a:pPr>
            <a:r>
              <a:rPr lang="zh-CN" altLang="zh-CN" sz="1300" spc="80" dirty="0">
                <a:solidFill>
                  <a:schemeClr val="tx1"/>
                </a:solidFill>
                <a:latin typeface="Arial" panose="020B0604020202020204" pitchFamily="34" charset="0"/>
                <a:ea typeface="微软雅黑" panose="020B0503020204020204" pitchFamily="34" charset="-122"/>
              </a:rPr>
              <a:t>根据材料与现场核查情况综合打分、主管部门确认、公示</a:t>
            </a:r>
            <a:endParaRPr lang="zh-CN" altLang="zh-CN" sz="1300" spc="80" dirty="0">
              <a:solidFill>
                <a:schemeClr val="tx1"/>
              </a:solidFill>
              <a:latin typeface="Arial" panose="020B0604020202020204" pitchFamily="34" charset="0"/>
              <a:ea typeface="微软雅黑" panose="020B0503020204020204" pitchFamily="34" charset="-122"/>
            </a:endParaRPr>
          </a:p>
        </p:txBody>
      </p:sp>
      <p:sp>
        <p:nvSpPr>
          <p:cNvPr id="2" name="右箭头 1"/>
          <p:cNvSpPr/>
          <p:nvPr/>
        </p:nvSpPr>
        <p:spPr>
          <a:xfrm>
            <a:off x="1801495" y="1842135"/>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5783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54990" y="1822450"/>
            <a:ext cx="1067435" cy="337185"/>
          </a:xfrm>
          <a:prstGeom prst="rect">
            <a:avLst/>
          </a:prstGeom>
          <a:noFill/>
        </p:spPr>
        <p:txBody>
          <a:bodyPr wrap="square" rtlCol="0">
            <a:spAutoFit/>
          </a:bodyPr>
          <a:lstStyle/>
          <a:p>
            <a:r>
              <a:rPr lang="zh-CN" altLang="zh-CN" sz="1600" b="1" spc="80" dirty="0">
                <a:solidFill>
                  <a:schemeClr val="bg1"/>
                </a:solidFill>
                <a:uFillTx/>
                <a:latin typeface="微软雅黑" panose="020B0503020204020204" pitchFamily="34" charset="-122"/>
                <a:ea typeface="微软雅黑" panose="020B0503020204020204" pitchFamily="34" charset="-122"/>
                <a:sym typeface="+mn-ea"/>
              </a:rPr>
              <a:t>发布通知</a:t>
            </a:r>
            <a:endParaRPr lang="zh-CN" altLang="zh-CN" sz="1600" b="1" spc="80" dirty="0">
              <a:solidFill>
                <a:schemeClr val="bg1"/>
              </a:solidFill>
              <a:uFillTx/>
              <a:latin typeface="微软雅黑" panose="020B0503020204020204" pitchFamily="34" charset="-122"/>
              <a:ea typeface="微软雅黑" panose="020B0503020204020204" pitchFamily="34" charset="-122"/>
              <a:sym typeface="+mn-ea"/>
            </a:endParaRPr>
          </a:p>
        </p:txBody>
      </p:sp>
      <p:sp>
        <p:nvSpPr>
          <p:cNvPr id="37" name="圆角矩形 36"/>
          <p:cNvSpPr/>
          <p:nvPr/>
        </p:nvSpPr>
        <p:spPr>
          <a:xfrm>
            <a:off x="221297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395541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5725160"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7522845" y="1636395"/>
            <a:ext cx="1234440" cy="6927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custDataLst>
              <p:tags r:id="rId8"/>
            </p:custDataLst>
          </p:nvPr>
        </p:nvSpPr>
        <p:spPr>
          <a:xfrm>
            <a:off x="2339975" y="1694815"/>
            <a:ext cx="1009015" cy="575945"/>
          </a:xfrm>
          <a:prstGeom prst="rect">
            <a:avLst/>
          </a:prstGeom>
        </p:spPr>
        <p:txBody>
          <a:bodyPr wrap="square" lIns="67500" tIns="35242" rIns="67500" bIns="0" anchor="b" anchorCtr="0">
            <a:noAutofit/>
          </a:bodyPr>
          <a:lstStyle/>
          <a:p>
            <a:pPr algn="ctr" defTabSz="1218565">
              <a:lnSpc>
                <a:spcPct val="120000"/>
              </a:lnSpc>
              <a:spcBef>
                <a:spcPct val="0"/>
              </a:spcBef>
            </a:pPr>
            <a:r>
              <a:rPr lang="zh-CN" altLang="zh-CN" sz="1600" b="1" spc="60" dirty="0">
                <a:solidFill>
                  <a:schemeClr val="bg1"/>
                </a:solidFill>
                <a:latin typeface="Arial" panose="020B0604020202020204" pitchFamily="34" charset="0"/>
                <a:ea typeface="微软雅黑" panose="020B0503020204020204" pitchFamily="34" charset="-122"/>
                <a:sym typeface="+mn-ea"/>
              </a:rPr>
              <a:t>数据采集（上报）</a:t>
            </a:r>
            <a:endParaRPr lang="zh-CN" altLang="zh-CN" sz="1600" b="1" spc="6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14" name="文本框 20"/>
          <p:cNvSpPr txBox="1"/>
          <p:nvPr>
            <p:custDataLst>
              <p:tags r:id="rId9"/>
            </p:custDataLst>
          </p:nvPr>
        </p:nvSpPr>
        <p:spPr>
          <a:xfrm>
            <a:off x="3807924" y="1822517"/>
            <a:ext cx="1609598" cy="277605"/>
          </a:xfrm>
          <a:prstGeom prst="rect">
            <a:avLst/>
          </a:prstGeom>
        </p:spPr>
        <p:txBody>
          <a:bodyPr wrap="square" lIns="67500" tIns="35242" rIns="67500" bIns="0" anchor="b" anchorCtr="0">
            <a:noAutofit/>
          </a:bodyPr>
          <a:lstStyle/>
          <a:p>
            <a:pPr algn="ctr" defTabSz="1218565">
              <a:lnSpc>
                <a:spcPct val="120000"/>
              </a:lnSpc>
              <a:spcBef>
                <a:spcPct val="0"/>
              </a:spcBef>
            </a:pPr>
            <a:r>
              <a:rPr lang="zh-CN" altLang="zh-CN" sz="1600" b="1" spc="60" dirty="0">
                <a:solidFill>
                  <a:schemeClr val="bg1"/>
                </a:solidFill>
                <a:latin typeface="Arial" panose="020B0604020202020204" pitchFamily="34" charset="0"/>
                <a:ea typeface="微软雅黑" panose="020B0503020204020204" pitchFamily="34" charset="-122"/>
                <a:sym typeface="+mn-ea"/>
              </a:rPr>
              <a:t>材料评价</a:t>
            </a:r>
            <a:endParaRPr lang="zh-CN" altLang="zh-CN" sz="1600" b="1" spc="6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27" name="文本框 18"/>
          <p:cNvSpPr txBox="1"/>
          <p:nvPr>
            <p:custDataLst>
              <p:tags r:id="rId10"/>
            </p:custDataLst>
          </p:nvPr>
        </p:nvSpPr>
        <p:spPr>
          <a:xfrm>
            <a:off x="5537058" y="1822667"/>
            <a:ext cx="1609598" cy="277605"/>
          </a:xfrm>
          <a:prstGeom prst="rect">
            <a:avLst/>
          </a:prstGeom>
        </p:spPr>
        <p:txBody>
          <a:bodyPr wrap="square" lIns="67500" tIns="35242" rIns="67500" bIns="0" anchor="b" anchorCtr="0">
            <a:noAutofit/>
          </a:bodyPr>
          <a:lstStyle/>
          <a:p>
            <a:pPr algn="ctr" defTabSz="1218565">
              <a:lnSpc>
                <a:spcPct val="120000"/>
              </a:lnSpc>
              <a:spcBef>
                <a:spcPct val="0"/>
              </a:spcBef>
            </a:pPr>
            <a:r>
              <a:rPr lang="zh-CN" altLang="zh-CN" b="1" spc="70" dirty="0">
                <a:solidFill>
                  <a:schemeClr val="bg1"/>
                </a:solidFill>
                <a:latin typeface="Arial" panose="020B0604020202020204" pitchFamily="34" charset="0"/>
                <a:ea typeface="微软雅黑" panose="020B0503020204020204" pitchFamily="34" charset="-122"/>
                <a:sym typeface="+mn-ea"/>
              </a:rPr>
              <a:t>现场核查</a:t>
            </a:r>
            <a:endParaRPr lang="zh-CN" altLang="zh-CN" b="1" spc="7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17" name="文本框 29"/>
          <p:cNvSpPr txBox="1"/>
          <p:nvPr>
            <p:custDataLst>
              <p:tags r:id="rId11"/>
            </p:custDataLst>
          </p:nvPr>
        </p:nvSpPr>
        <p:spPr>
          <a:xfrm>
            <a:off x="7380491" y="1823302"/>
            <a:ext cx="1609598" cy="277605"/>
          </a:xfrm>
          <a:prstGeom prst="rect">
            <a:avLst/>
          </a:prstGeom>
        </p:spPr>
        <p:txBody>
          <a:bodyPr wrap="square" lIns="67500" tIns="35242" rIns="67500" bIns="0" anchor="b" anchorCtr="0">
            <a:noAutofit/>
          </a:bodyPr>
          <a:lstStyle/>
          <a:p>
            <a:pPr algn="ctr" defTabSz="1218565">
              <a:lnSpc>
                <a:spcPct val="120000"/>
              </a:lnSpc>
              <a:spcBef>
                <a:spcPct val="0"/>
              </a:spcBef>
            </a:pPr>
            <a:r>
              <a:rPr lang="zh-CN" altLang="zh-CN" sz="1600" b="1" spc="80" dirty="0">
                <a:solidFill>
                  <a:schemeClr val="bg1"/>
                </a:solidFill>
                <a:latin typeface="Arial" panose="020B0604020202020204" pitchFamily="34" charset="0"/>
                <a:ea typeface="微软雅黑" panose="020B0503020204020204" pitchFamily="34" charset="-122"/>
                <a:sym typeface="+mn-ea"/>
              </a:rPr>
              <a:t>结果确定</a:t>
            </a:r>
            <a:endParaRPr lang="zh-CN" altLang="zh-CN" sz="1600" b="1" spc="80" dirty="0">
              <a:solidFill>
                <a:schemeClr val="bg1"/>
              </a:solidFill>
              <a:latin typeface="Arial" panose="020B0604020202020204" pitchFamily="34" charset="0"/>
              <a:ea typeface="微软雅黑" panose="020B0503020204020204" pitchFamily="34" charset="-122"/>
              <a:cs typeface="+mj-cs"/>
              <a:sym typeface="+mn-ea"/>
            </a:endParaRPr>
          </a:p>
        </p:txBody>
      </p:sp>
      <p:sp>
        <p:nvSpPr>
          <p:cNvPr id="41" name="右箭头 40"/>
          <p:cNvSpPr/>
          <p:nvPr/>
        </p:nvSpPr>
        <p:spPr>
          <a:xfrm>
            <a:off x="3507740" y="1842135"/>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右箭头 41"/>
          <p:cNvSpPr/>
          <p:nvPr/>
        </p:nvSpPr>
        <p:spPr>
          <a:xfrm>
            <a:off x="5305425" y="1841500"/>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右箭头 42"/>
          <p:cNvSpPr/>
          <p:nvPr/>
        </p:nvSpPr>
        <p:spPr>
          <a:xfrm>
            <a:off x="7061200" y="1841500"/>
            <a:ext cx="360045" cy="31813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84175" y="771525"/>
            <a:ext cx="8356600" cy="4311015"/>
            <a:chOff x="396" y="1215"/>
            <a:chExt cx="13160" cy="6789"/>
          </a:xfrm>
        </p:grpSpPr>
        <p:grpSp>
          <p:nvGrpSpPr>
            <p:cNvPr id="2" name="组合 1"/>
            <p:cNvGrpSpPr/>
            <p:nvPr/>
          </p:nvGrpSpPr>
          <p:grpSpPr>
            <a:xfrm>
              <a:off x="396" y="1374"/>
              <a:ext cx="5304" cy="6630"/>
              <a:chOff x="396" y="1374"/>
              <a:chExt cx="5304" cy="6630"/>
            </a:xfrm>
          </p:grpSpPr>
          <p:sp>
            <p:nvSpPr>
              <p:cNvPr id="8" name="矩形 7"/>
              <p:cNvSpPr/>
              <p:nvPr>
                <p:custDataLst>
                  <p:tags r:id="rId1"/>
                </p:custDataLst>
              </p:nvPr>
            </p:nvSpPr>
            <p:spPr>
              <a:xfrm>
                <a:off x="396" y="1441"/>
                <a:ext cx="5304" cy="6534"/>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olidFill>
                    <a:schemeClr val="lt1"/>
                  </a:solidFill>
                  <a:latin typeface="微软雅黑" panose="020B0503020204020204" pitchFamily="34" charset="-122"/>
                  <a:ea typeface="微软雅黑" panose="020B0503020204020204" pitchFamily="34" charset="-122"/>
                  <a:sym typeface="+mn-ea"/>
                </a:endParaRPr>
              </a:p>
            </p:txBody>
          </p:sp>
          <p:sp>
            <p:nvSpPr>
              <p:cNvPr id="7" name="衬底"/>
              <p:cNvSpPr/>
              <p:nvPr>
                <p:custDataLst>
                  <p:tags r:id="rId2"/>
                </p:custDataLst>
              </p:nvPr>
            </p:nvSpPr>
            <p:spPr>
              <a:xfrm>
                <a:off x="396" y="1374"/>
                <a:ext cx="5040" cy="6630"/>
              </a:xfrm>
              <a:prstGeom prst="rect">
                <a:avLst/>
              </a:prstGeom>
              <a:solidFill>
                <a:schemeClr val="dk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1" name="Title 6"/>
              <p:cNvSpPr txBox="1"/>
              <p:nvPr>
                <p:custDataLst>
                  <p:tags r:id="rId3"/>
                </p:custDataLst>
              </p:nvPr>
            </p:nvSpPr>
            <p:spPr>
              <a:xfrm>
                <a:off x="528" y="1442"/>
                <a:ext cx="4928" cy="469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（一）奖励</a:t>
                </a:r>
                <a:endParaRPr lang="zh-CN"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zh-CN" altLang="en-US" sz="1400" b="1" spc="40" dirty="0"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〇   </a:t>
                </a:r>
                <a:r>
                  <a:rPr lang="en-US" sz="1400" b="1" spc="40" dirty="0"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评价结果</a:t>
                </a:r>
                <a:r>
                  <a:rPr lang="en-US"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优秀、合格、不合格三个等次；年度考核优秀名额不超过本年度参加绩效评价管理单位数量的20%。</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b="1"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分类排名</a:t>
                </a:r>
                <a:r>
                  <a:rPr lang="en-US" sz="1400" b="1"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按照高等院校、科研院所、企业等不同分类进行评价、排名，指标权重有所侧重</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b="1"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奖励补助</a:t>
                </a:r>
                <a:r>
                  <a:rPr lang="en-US" sz="1400" b="1"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评价结果为优秀等次的管理单位给予后补助支持</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b="1"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奖补资金用途</a:t>
                </a:r>
                <a:r>
                  <a:rPr lang="en-US" sz="1400" b="1"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可用于科研设施和仪器的运行维护、耗材成本、人员经费、服务平台建设等与开放共享工作相关费用支出</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 name="Title 6"/>
            <p:cNvSpPr txBox="1"/>
            <p:nvPr>
              <p:custDataLst>
                <p:tags r:id="rId4"/>
              </p:custDataLst>
            </p:nvPr>
          </p:nvSpPr>
          <p:spPr>
            <a:xfrm>
              <a:off x="5952" y="1215"/>
              <a:ext cx="7605" cy="6660"/>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zh-CN"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（二）监督</a:t>
              </a:r>
              <a:endParaRPr lang="zh-CN" altLang="zh-CN" sz="1400" b="1" spc="6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对于符合条件的科研设施与仪器存在“应入未入”、不履行共享义务、无正当理由不参加绩效评价或评价结果不合格的管理单位，</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省科技厅、省财政厅、省教育厅会同相关行政主管部门将给予警告，公开通报，并责令整改（整改期一年，整改期间不参加绩效评价）</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，整改完成后下年度绩效评价结果仍不合格，视情节采取核减管理单位修缮购置资金、停止新购仪器设备、在申报省级科技计划（专项、基金）项目时不准购置科研仪器。</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对于财政资金购置通用性强但</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使用效率比较低</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开放共享差</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的科研设施与仪器，省财政厅和相关行政主管部门可以按规定在部门内或跨部门</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无偿划拨</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，管理单位也可以在单位</a:t>
              </a:r>
              <a:r>
                <a:rPr lang="zh-CN" altLang="zh-CN" sz="1200" b="1"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内部调配</a:t>
              </a: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79400" lvl="0" indent="-279400" algn="l" fontAlgn="ctr">
                <a:lnSpc>
                  <a:spcPct val="150000"/>
                </a:lnSpc>
                <a:spcBef>
                  <a:spcPts val="0"/>
                </a:spcBef>
                <a:spcAft>
                  <a:spcPts val="800"/>
                </a:spcAft>
                <a:buSzPct val="100000"/>
                <a:buFont typeface="Wingdings" panose="05000000000000000000" charset="0"/>
                <a:buChar char="l"/>
              </a:pPr>
              <a:r>
                <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对绩效评价过程中有弄虚作假行为的管理单位，追缴补助资金，纳入科研诚信管理并予以通报。</a:t>
              </a:r>
              <a:endParaRPr lang="zh-CN" altLang="zh-CN" sz="1200" spc="6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 name="Object 901"/>
          <p:cNvSpPr txBox="1"/>
          <p:nvPr>
            <p:custDataLst>
              <p:tags r:id="rId5"/>
            </p:custDataLst>
          </p:nvPr>
        </p:nvSpPr>
        <p:spPr>
          <a:xfrm>
            <a:off x="683260" y="51435"/>
            <a:ext cx="1666875" cy="508000"/>
          </a:xfrm>
          <a:prstGeom prst="rect">
            <a:avLst/>
          </a:prstGeom>
        </p:spPr>
        <p:txBody>
          <a:bodyPr vert="horz" lIns="47625" tIns="19050" rIns="47625" bIns="19050" rtlCol="0" anchor="b" anchorCtr="0">
            <a:normAutofit/>
          </a:bodyPr>
          <a:lstStyle/>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奖励与监督</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395605" y="699135"/>
          <a:ext cx="8369935" cy="4267200"/>
        </p:xfrm>
        <a:graphic>
          <a:graphicData uri="http://schemas.openxmlformats.org/drawingml/2006/table">
            <a:tbl>
              <a:tblPr firstRow="1" bandRow="1">
                <a:tableStyleId>{5C22544A-7EE6-4342-B048-85BDC9FD1C3A}</a:tableStyleId>
              </a:tblPr>
              <a:tblGrid>
                <a:gridCol w="964565"/>
                <a:gridCol w="948690"/>
                <a:gridCol w="6456680"/>
              </a:tblGrid>
              <a:tr h="381000">
                <a:tc>
                  <a:txBody>
                    <a:bodyPr/>
                    <a:lstStyle/>
                    <a:p>
                      <a:pPr algn="ctr">
                        <a:buNone/>
                      </a:pPr>
                      <a:r>
                        <a:rPr lang="zh-CN" altLang="en-US" sz="1400">
                          <a:latin typeface="微软雅黑" panose="020B0503020204020204" pitchFamily="34" charset="-122"/>
                          <a:ea typeface="微软雅黑" panose="020B0503020204020204" pitchFamily="34" charset="-122"/>
                        </a:rPr>
                        <a:t>一级指标</a:t>
                      </a:r>
                      <a:endParaRPr lang="zh-CN" altLang="en-US" sz="1400">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1400">
                          <a:latin typeface="微软雅黑" panose="020B0503020204020204" pitchFamily="34" charset="-122"/>
                          <a:ea typeface="微软雅黑" panose="020B0503020204020204" pitchFamily="34" charset="-122"/>
                        </a:rPr>
                        <a:t>二级指标</a:t>
                      </a:r>
                      <a:endParaRPr lang="zh-CN" altLang="en-US" sz="1400">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1400">
                          <a:latin typeface="微软雅黑" panose="020B0503020204020204" pitchFamily="34" charset="-122"/>
                          <a:ea typeface="微软雅黑" panose="020B0503020204020204" pitchFamily="34" charset="-122"/>
                        </a:rPr>
                        <a:t>指标说明</a:t>
                      </a:r>
                      <a:endParaRPr lang="zh-CN" altLang="en-US" sz="1400">
                        <a:latin typeface="微软雅黑" panose="020B0503020204020204" pitchFamily="34" charset="-122"/>
                        <a:ea typeface="微软雅黑" panose="020B0503020204020204" pitchFamily="34" charset="-122"/>
                      </a:endParaRPr>
                    </a:p>
                  </a:txBody>
                  <a:tcPr/>
                </a:tc>
              </a:tr>
              <a:tr h="381000">
                <a:tc rowSpan="3">
                  <a:txBody>
                    <a:bodyPr/>
                    <a:lstStyle/>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lgn="ctr">
                        <a:buNone/>
                      </a:pPr>
                      <a:r>
                        <a:rPr lang="zh-CN" altLang="en-US" sz="1000">
                          <a:solidFill>
                            <a:schemeClr val="tx1"/>
                          </a:solidFill>
                          <a:latin typeface="微软雅黑" panose="020B0503020204020204" pitchFamily="34" charset="-122"/>
                          <a:ea typeface="微软雅黑" panose="020B0503020204020204" pitchFamily="34" charset="-122"/>
                        </a:rPr>
                        <a:t>组织管理情况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rPr>
                        <a:t>仪器购置统筹管理</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仪器购置论证机制建设与集中集约化管理情况等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制度建设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位制定仪器开放共享制度情况及执行情况等（包括：建立仪器收费标准情况、建立专业化的技术服务团队情况、实验技术人员开放服务成效的考核和激励情况、实验技术人员职位职称晋升和职业发展体系建设情况等方面）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rPr>
                        <a:t>在线服务平台建设</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单位在线服务平台与省共享平台建设、对接情况及单台套价值在50万元及以上仪器物联网设备传感器安装情况等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rowSpan="3">
                  <a:txBody>
                    <a:bodyPr/>
                    <a:lstStyle/>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r>
                        <a:rPr lang="zh-CN" altLang="en-US" sz="1000">
                          <a:solidFill>
                            <a:schemeClr val="tx1"/>
                          </a:solidFill>
                          <a:latin typeface="微软雅黑" panose="020B0503020204020204" pitchFamily="34" charset="-122"/>
                          <a:ea typeface="微软雅黑" panose="020B0503020204020204" pitchFamily="34" charset="-122"/>
                        </a:rPr>
                        <a:t>运行使用情况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开放率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已纳入省共享平台开放的单台套价值在50万元及以上仪器数量与管理单位应开放仪器总量的比值（%）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rPr>
                        <a:t>仪器年平均有效工作机时</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单台套价值在50万元及以上仪器年平均有效工作机时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运行使用成效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支撑国家、省重大科技创新情况（包括相关研究成果产出、水平与贡献等）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rowSpan="4">
                  <a:txBody>
                    <a:bodyPr/>
                    <a:lstStyle/>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endParaRPr lang="zh-CN" altLang="en-US" sz="1000">
                        <a:solidFill>
                          <a:schemeClr val="tx1"/>
                        </a:solidFill>
                        <a:latin typeface="微软雅黑" panose="020B0503020204020204" pitchFamily="34" charset="-122"/>
                        <a:ea typeface="微软雅黑" panose="020B0503020204020204" pitchFamily="34" charset="-122"/>
                      </a:endParaRPr>
                    </a:p>
                    <a:p>
                      <a:pPr>
                        <a:buNone/>
                      </a:pPr>
                      <a:r>
                        <a:rPr lang="zh-CN" altLang="en-US" sz="1000">
                          <a:solidFill>
                            <a:schemeClr val="tx1"/>
                          </a:solidFill>
                          <a:latin typeface="微软雅黑" panose="020B0503020204020204" pitchFamily="34" charset="-122"/>
                          <a:ea typeface="微软雅黑" panose="020B0503020204020204" pitchFamily="34" charset="-122"/>
                        </a:rPr>
                        <a:t>共享服务情况</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共享率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单台套价值在50万元及以上仪器年平均有效对外服务机时与年平均有效工作机时的比值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服务单位数量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利用仪器提供服务的企业用户数量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共享服务收入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利用仪器提供给非关联单位开放共享服务的收入，包括创新券服务收入及非创新券服务收入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r h="381000">
                <a:tc vMerge="1">
                  <a:tcPr/>
                </a:tc>
                <a:tc>
                  <a:txBody>
                    <a:bodyPr/>
                    <a:lstStyle/>
                    <a:p>
                      <a:pPr algn="ctr">
                        <a:buNone/>
                      </a:pPr>
                      <a:r>
                        <a:rPr lang="zh-CN" altLang="en-US" sz="1000">
                          <a:solidFill>
                            <a:schemeClr val="tx1"/>
                          </a:solidFill>
                          <a:latin typeface="微软雅黑" panose="020B0503020204020204" pitchFamily="34" charset="-122"/>
                          <a:ea typeface="微软雅黑" panose="020B0503020204020204" pitchFamily="34" charset="-122"/>
                        </a:rPr>
                        <a:t>对外服务成效及用户评价</a:t>
                      </a:r>
                      <a:endParaRPr lang="zh-CN" altLang="en-US" sz="1000">
                        <a:solidFill>
                          <a:schemeClr val="tx1"/>
                        </a:solidFill>
                        <a:latin typeface="微软雅黑" panose="020B0503020204020204" pitchFamily="34" charset="-122"/>
                        <a:ea typeface="微软雅黑" panose="020B0503020204020204" pitchFamily="34" charset="-122"/>
                      </a:endParaRPr>
                    </a:p>
                  </a:txBody>
                  <a:tcPr/>
                </a:tc>
                <a:tc>
                  <a:txBody>
                    <a:bodyPr/>
                    <a:lstStyle/>
                    <a:p>
                      <a:pPr>
                        <a:buNone/>
                      </a:pPr>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结合仪器保有情况，支撑服务非关联单位科技创新或重大基础建设项目等情况 </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a:tc>
              </a:tr>
            </a:tbl>
          </a:graphicData>
        </a:graphic>
      </p:graphicFrame>
      <p:sp>
        <p:nvSpPr>
          <p:cNvPr id="4" name="Object 901"/>
          <p:cNvSpPr txBox="1"/>
          <p:nvPr>
            <p:custDataLst>
              <p:tags r:id="rId2"/>
            </p:custDataLst>
          </p:nvPr>
        </p:nvSpPr>
        <p:spPr>
          <a:xfrm>
            <a:off x="755650" y="51435"/>
            <a:ext cx="1925955" cy="508000"/>
          </a:xfrm>
          <a:prstGeom prst="rect">
            <a:avLst/>
          </a:prstGeom>
        </p:spPr>
        <p:txBody>
          <a:bodyPr vert="horz" lIns="47625" tIns="19050" rIns="47625" bIns="19050" rtlCol="0" anchor="b" anchorCtr="0">
            <a:noAutofit/>
          </a:bodyPr>
          <a:lstStyle/>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评价指标体系</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5" y="200025"/>
            <a:ext cx="5285751"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科研设施和仪器开放共享绩效评价材料（通知）</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graphicFrame>
        <p:nvGraphicFramePr>
          <p:cNvPr id="2" name="表格 1"/>
          <p:cNvGraphicFramePr/>
          <p:nvPr>
            <p:custDataLst>
              <p:tags r:id="rId1"/>
            </p:custDataLst>
          </p:nvPr>
        </p:nvGraphicFramePr>
        <p:xfrm>
          <a:off x="1043940" y="1017905"/>
          <a:ext cx="6570345" cy="3905885"/>
        </p:xfrm>
        <a:graphic>
          <a:graphicData uri="http://schemas.openxmlformats.org/drawingml/2006/table">
            <a:tbl>
              <a:tblPr/>
              <a:tblGrid>
                <a:gridCol w="1894840"/>
                <a:gridCol w="1383665"/>
                <a:gridCol w="1732915"/>
                <a:gridCol w="1558925"/>
              </a:tblGrid>
              <a:tr h="166370">
                <a:tc gridSpan="4">
                  <a:txBody>
                    <a:bodyPr/>
                    <a:lstStyle/>
                    <a:p>
                      <a:pPr indent="0">
                        <a:buNone/>
                      </a:pPr>
                      <a:r>
                        <a:rPr lang="en-US" sz="1000" b="1" dirty="0" err="1">
                          <a:highlight>
                            <a:srgbClr val="C0C0C0"/>
                          </a:highlight>
                          <a:latin typeface="宋体" panose="02010600030101010101" pitchFamily="2" charset="-122"/>
                          <a:ea typeface="宋体" panose="02010600030101010101" pitchFamily="2" charset="-122"/>
                          <a:cs typeface="宋体" panose="02010600030101010101" pitchFamily="2" charset="-122"/>
                        </a:rPr>
                        <a:t>一、</a:t>
                      </a:r>
                      <a:r>
                        <a:rPr lang="en-US" sz="1000" b="1" dirty="0" err="1">
                          <a:latin typeface="宋体" panose="02010600030101010101" pitchFamily="2" charset="-122"/>
                          <a:ea typeface="宋体" panose="02010600030101010101" pitchFamily="2" charset="-122"/>
                          <a:cs typeface="宋体" panose="02010600030101010101" pitchFamily="2" charset="-122"/>
                        </a:rPr>
                        <a:t>共享服务情况</a:t>
                      </a:r>
                      <a:endParaRPr lang="en-US" altLang="en-US" sz="1000" b="1" dirty="0">
                        <a:highlight>
                          <a:srgbClr val="C0C0C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0132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已开放仪器年平均对外服务机时（小时）</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微软雅黑" panose="020B0503020204020204" pitchFamily="34" charset="-122"/>
                          <a:ea typeface="微软雅黑" panose="020B0503020204020204" pitchFamily="34" charset="-122"/>
                          <a:cs typeface="微软雅黑" panose="020B0503020204020204" pitchFamily="34" charset="-122"/>
                        </a:rPr>
                        <a:t> 共享率（%） </a:t>
                      </a:r>
                      <a:endParaRPr lang="en-US" altLang="en-US" sz="10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Times New Roman" panose="02020603050405020304" charset="0"/>
                          <a:cs typeface="Times New Roman" panose="02020603050405020304" charset="0"/>
                        </a:rPr>
                        <a:t> </a:t>
                      </a: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Times New Roman" panose="02020603050405020304" charset="0"/>
                        <a:ea typeface="Times New Roman" panose="02020603050405020304" charset="0"/>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475">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对外服务总收入（万元）</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微软雅黑" panose="020B0503020204020204" pitchFamily="34" charset="-122"/>
                          <a:ea typeface="微软雅黑" panose="020B0503020204020204" pitchFamily="34" charset="-122"/>
                          <a:cs typeface="微软雅黑" panose="020B0503020204020204" pitchFamily="34" charset="-122"/>
                        </a:rPr>
                        <a:t>创新券服务收入(万元)</a:t>
                      </a:r>
                      <a:endParaRPr lang="en-US" altLang="en-US" sz="10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 </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服务单位数量（个）</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3495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支撑外单位共享服务成效</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r>
                        <a:rPr lang="en-US" sz="1200" b="0">
                          <a:latin typeface="微软雅黑" panose="020B0503020204020204" pitchFamily="34" charset="-122"/>
                          <a:ea typeface="微软雅黑" panose="020B0503020204020204" pitchFamily="34" charset="-122"/>
                          <a:cs typeface="Times New Roman" panose="02020603050405020304" charset="0"/>
                        </a:rPr>
                        <a:t> </a:t>
                      </a:r>
                      <a:r>
                        <a:rPr lang="en-US" sz="1200" b="0">
                          <a:latin typeface="微软雅黑" panose="020B0503020204020204" pitchFamily="34" charset="-122"/>
                          <a:ea typeface="微软雅黑" panose="020B0503020204020204" pitchFamily="34" charset="-122"/>
                          <a:cs typeface="宋体" panose="02010600030101010101" pitchFamily="2" charset="-122"/>
                        </a:rPr>
                        <a:t> </a:t>
                      </a:r>
                      <a:endParaRPr lang="en-US" altLang="en-US" sz="1200" b="0">
                        <a:latin typeface="微软雅黑" panose="020B0503020204020204" pitchFamily="34" charset="-122"/>
                        <a:ea typeface="微软雅黑" panose="020B0503020204020204" pitchFamily="34" charset="-122"/>
                        <a:cs typeface="Times New Roman" panose="0202060305040502030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2400">
                <a:tc gridSpan="4">
                  <a:txBody>
                    <a:bodyPr/>
                    <a:lstStyle/>
                    <a:p>
                      <a:pPr indent="0">
                        <a:buNone/>
                      </a:pPr>
                      <a:r>
                        <a:rPr lang="en-US" sz="1000" b="1">
                          <a:highlight>
                            <a:srgbClr val="C0C0C0"/>
                          </a:highlight>
                          <a:latin typeface="宋体" panose="02010600030101010101" pitchFamily="2" charset="-122"/>
                          <a:ea typeface="宋体" panose="02010600030101010101" pitchFamily="2" charset="-122"/>
                          <a:cs typeface="宋体" panose="02010600030101010101" pitchFamily="2" charset="-122"/>
                        </a:rPr>
                        <a:t>二、运行使用情况</a:t>
                      </a:r>
                      <a:endParaRPr lang="en-US" altLang="en-US" sz="1000" b="1">
                        <a:highlight>
                          <a:srgbClr val="C0C0C0"/>
                        </a:highlight>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6215">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已开放仪器数量（台套）</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000" b="0">
                          <a:latin typeface="微软雅黑" panose="020B0503020204020204" pitchFamily="34" charset="-122"/>
                          <a:ea typeface="微软雅黑" panose="020B0503020204020204" pitchFamily="34" charset="-122"/>
                          <a:cs typeface="微软雅黑" panose="020B0503020204020204" pitchFamily="34" charset="-122"/>
                        </a:rPr>
                        <a:t>开放率（%）</a:t>
                      </a:r>
                      <a:endParaRPr lang="en-US" altLang="en-US" sz="10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653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应开放仪器数量（台套）</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r>
              <a:tr h="30480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已开放仪器年平均运行机时（小时）</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6416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支撑本单位运行使用成效</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 </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52400">
                <a:tc gridSpan="4">
                  <a:txBody>
                    <a:bodyPr/>
                    <a:lstStyle/>
                    <a:p>
                      <a:pPr indent="0">
                        <a:buNone/>
                      </a:pPr>
                      <a:r>
                        <a:rPr lang="en-US" sz="1000" b="1">
                          <a:latin typeface="宋体" panose="02010600030101010101" pitchFamily="2" charset="-122"/>
                          <a:ea typeface="宋体" panose="02010600030101010101" pitchFamily="2" charset="-122"/>
                          <a:cs typeface="宋体" panose="02010600030101010101" pitchFamily="2" charset="-122"/>
                        </a:rPr>
                        <a:t>三、组织管理情况</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BEBEBE"/>
                    </a:solid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91795">
                <a:tc>
                  <a:txBody>
                    <a:bodyPr/>
                    <a:lstStyle/>
                    <a:p>
                      <a:pPr indent="0">
                        <a:buNone/>
                      </a:pPr>
                      <a:r>
                        <a:rPr lang="en-US" sz="1000" b="0">
                          <a:latin typeface="微软雅黑" panose="020B0503020204020204" pitchFamily="34" charset="-122"/>
                          <a:ea typeface="微软雅黑" panose="020B0503020204020204" pitchFamily="34" charset="-122"/>
                          <a:cs typeface="宋体" panose="02010600030101010101" pitchFamily="2" charset="-122"/>
                        </a:rPr>
                        <a:t>仪器购置统筹管理情况</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r>
                        <a:rPr lang="en-US" sz="1000" b="1">
                          <a:latin typeface="微软雅黑" panose="020B0503020204020204" pitchFamily="34" charset="-122"/>
                          <a:ea typeface="微软雅黑" panose="020B0503020204020204" pitchFamily="34" charset="-122"/>
                          <a:cs typeface="宋体" panose="02010600030101010101" pitchFamily="2" charset="-122"/>
                        </a:rPr>
                        <a:t> </a:t>
                      </a:r>
                      <a:endParaRPr lang="en-US" altLang="en-US" sz="1000" b="1">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11480">
                <a:tc rowSpan="2">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仪器开放共享管理制度</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r>
                        <a:rPr lang="en-US" sz="1000" b="0">
                          <a:latin typeface="微软雅黑" panose="020B0503020204020204" pitchFamily="34" charset="-122"/>
                          <a:ea typeface="微软雅黑" panose="020B0503020204020204" pitchFamily="34" charset="-122"/>
                          <a:cs typeface="微软雅黑" panose="020B0503020204020204" pitchFamily="34" charset="-122"/>
                        </a:rPr>
                        <a:t>管理制度1：管理制度2：...</a:t>
                      </a:r>
                      <a:endParaRPr lang="en-US" altLang="en-US" sz="10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955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3">
                  <a:txBody>
                    <a:bodyPr/>
                    <a:lstStyle/>
                    <a:p>
                      <a:pPr indent="0">
                        <a:buNone/>
                      </a:pPr>
                      <a:r>
                        <a:rPr lang="en-US" sz="1000" b="0">
                          <a:latin typeface="微软雅黑" panose="020B0503020204020204" pitchFamily="34" charset="-122"/>
                          <a:ea typeface="微软雅黑" panose="020B0503020204020204" pitchFamily="34" charset="-122"/>
                          <a:cs typeface="宋体" panose="02010600030101010101" pitchFamily="2" charset="-122"/>
                        </a:rPr>
                        <a:t>制度建设情况：</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30530">
                <a:tc>
                  <a:txBody>
                    <a:bodyPr/>
                    <a:lstStyle/>
                    <a:p>
                      <a:pPr indent="0" algn="ctr">
                        <a:buNone/>
                      </a:pPr>
                      <a:r>
                        <a:rPr lang="en-US" sz="1000" b="0">
                          <a:latin typeface="微软雅黑" panose="020B0503020204020204" pitchFamily="34" charset="-122"/>
                          <a:ea typeface="微软雅黑" panose="020B0503020204020204" pitchFamily="34" charset="-122"/>
                          <a:cs typeface="宋体" panose="02010600030101010101" pitchFamily="2" charset="-122"/>
                        </a:rPr>
                        <a:t>在线服务平台建设情况</a:t>
                      </a:r>
                      <a:endParaRPr lang="en-US" altLang="en-US" sz="1000" b="0">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lstStyle/>
                    <a:p>
                      <a:pPr indent="0">
                        <a:buNone/>
                      </a:pPr>
                      <a:r>
                        <a:rPr lang="en-US" sz="900" b="0" dirty="0">
                          <a:latin typeface="微软雅黑" panose="020B0503020204020204" pitchFamily="34" charset="-122"/>
                          <a:ea typeface="微软雅黑" panose="020B0503020204020204" pitchFamily="34" charset="-122"/>
                          <a:cs typeface="微软雅黑" panose="020B0503020204020204" pitchFamily="34" charset="-122"/>
                        </a:rPr>
                        <a:t>是否建立在线服务平台：在线服务平台网址：在线平台建设年份：在线平台与省平台对接：能够线上预约的原值50万元及以上仪器数量： 安装物联网设备传感器的50万元以上仪器数量： </a:t>
                      </a:r>
                      <a:endParaRPr lang="en-US" altLang="en-US" sz="900" b="0" dirty="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3" name="文本框 2"/>
          <p:cNvSpPr txBox="1"/>
          <p:nvPr/>
        </p:nvSpPr>
        <p:spPr>
          <a:xfrm>
            <a:off x="972184" y="619125"/>
            <a:ext cx="4957138" cy="646331"/>
          </a:xfrm>
          <a:prstGeom prst="rect">
            <a:avLst/>
          </a:prstGeom>
          <a:noFill/>
        </p:spPr>
        <p:txBody>
          <a:bodyPr wrap="square" rtlCol="0">
            <a:spAutoFit/>
          </a:bodyPr>
          <a:lstStyle/>
          <a:p>
            <a:r>
              <a:rPr lang="en-US" altLang="zh-CN" dirty="0" smtClean="0">
                <a:solidFill>
                  <a:schemeClr val="tx1"/>
                </a:solidFill>
                <a:latin typeface="微软雅黑" panose="020B0503020204020204" pitchFamily="34" charset="-122"/>
                <a:ea typeface="微软雅黑" panose="020B0503020204020204" pitchFamily="34" charset="-122"/>
              </a:rPr>
              <a:t>   </a:t>
            </a:r>
            <a:r>
              <a:rPr lang="zh-CN" altLang="zh-CN" dirty="0" smtClean="0">
                <a:solidFill>
                  <a:schemeClr val="tx1"/>
                </a:solidFill>
                <a:latin typeface="微软雅黑" panose="020B0503020204020204" pitchFamily="34" charset="-122"/>
                <a:ea typeface="微软雅黑" panose="020B0503020204020204" pitchFamily="34" charset="-122"/>
              </a:rPr>
              <a:t>附</a:t>
            </a:r>
            <a:r>
              <a:rPr lang="zh-CN" altLang="zh-CN" dirty="0">
                <a:solidFill>
                  <a:schemeClr val="tx1"/>
                </a:solidFill>
                <a:latin typeface="微软雅黑" panose="020B0503020204020204" pitchFamily="34" charset="-122"/>
                <a:ea typeface="微软雅黑" panose="020B0503020204020204" pitchFamily="34" charset="-122"/>
              </a:rPr>
              <a:t>件</a:t>
            </a:r>
            <a:r>
              <a:rPr lang="zh-CN" altLang="zh-CN" dirty="0" smtClean="0">
                <a:solidFill>
                  <a:schemeClr val="tx1"/>
                </a:solidFill>
                <a:latin typeface="微软雅黑" panose="020B0503020204020204" pitchFamily="34" charset="-122"/>
                <a:ea typeface="微软雅黑" panose="020B0503020204020204" pitchFamily="34" charset="-122"/>
              </a:rPr>
              <a:t>一</a:t>
            </a:r>
            <a:r>
              <a:rPr lang="en-US" altLang="zh-CN" dirty="0" smtClean="0">
                <a:solidFill>
                  <a:schemeClr val="tx1"/>
                </a:solidFill>
                <a:latin typeface="微软雅黑" panose="020B0503020204020204" pitchFamily="34" charset="-122"/>
                <a:ea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rPr>
              <a:t>科研设施和仪器开放共享自评报告</a:t>
            </a:r>
            <a:endParaRPr lang="zh-CN" altLang="zh-CN" dirty="0" smtClean="0">
              <a:latin typeface="微软雅黑" panose="020B0503020204020204" pitchFamily="34" charset="-122"/>
              <a:ea typeface="微软雅黑" panose="020B0503020204020204" pitchFamily="34" charset="-122"/>
            </a:endParaRPr>
          </a:p>
          <a:p>
            <a:r>
              <a:rPr lang="en-US" altLang="zh-CN" dirty="0" smtClean="0">
                <a:solidFill>
                  <a:schemeClr val="tx1"/>
                </a:solidFill>
                <a:latin typeface="微软雅黑" panose="020B0503020204020204" pitchFamily="34" charset="-122"/>
                <a:ea typeface="微软雅黑" panose="020B0503020204020204" pitchFamily="34" charset="-122"/>
              </a:rPr>
              <a:t>   </a:t>
            </a:r>
            <a:endParaRPr lang="en-US"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5" y="200025"/>
            <a:ext cx="5714379"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科研设施和仪器开放共享绩效评价材料（通知）</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74980" y="699770"/>
            <a:ext cx="8248650" cy="4749800"/>
          </a:xfrm>
          <a:prstGeom prst="rect">
            <a:avLst/>
          </a:prstGeom>
          <a:noFill/>
          <a:ln w="9525">
            <a:noFill/>
          </a:ln>
        </p:spPr>
        <p:txBody>
          <a:bodyPr>
            <a:noAutofit/>
          </a:bodyPr>
          <a:lstStyle/>
          <a:p>
            <a:pPr indent="0" algn="l">
              <a:lnSpc>
                <a:spcPct val="130000"/>
              </a:lnSpc>
            </a:pPr>
            <a:r>
              <a:rPr lang="en-US" altLang="zh-CN" dirty="0">
                <a:latin typeface="微软雅黑" panose="020B0503020204020204" pitchFamily="34" charset="-122"/>
                <a:ea typeface="微软雅黑" panose="020B0503020204020204" pitchFamily="34" charset="-122"/>
                <a:cs typeface="微软雅黑" panose="020B0503020204020204" pitchFamily="34" charset="-122"/>
              </a:rPr>
              <a:t>    </a:t>
            </a:r>
            <a:r>
              <a:rPr lang="zh-CN" dirty="0">
                <a:latin typeface="微软雅黑" panose="020B0503020204020204" pitchFamily="34" charset="-122"/>
                <a:ea typeface="微软雅黑" panose="020B0503020204020204" pitchFamily="34" charset="-122"/>
                <a:cs typeface="微软雅黑" panose="020B0503020204020204" pitchFamily="34" charset="-122"/>
              </a:rPr>
              <a:t>附件二</a:t>
            </a:r>
            <a:endParaRPr lang="zh-CN" dirty="0">
              <a:latin typeface="微软雅黑" panose="020B0503020204020204" pitchFamily="34" charset="-122"/>
              <a:ea typeface="微软雅黑" panose="020B0503020204020204" pitchFamily="34" charset="-122"/>
              <a:cs typeface="微软雅黑" panose="020B0503020204020204" pitchFamily="34" charset="-122"/>
            </a:endParaRPr>
          </a:p>
          <a:p>
            <a:pPr indent="0" algn="ctr">
              <a:lnSpc>
                <a:spcPct val="130000"/>
              </a:lnSpc>
            </a:pPr>
            <a:r>
              <a:rPr lang="zh-CN" sz="2000" dirty="0">
                <a:latin typeface="微软雅黑" panose="020B0503020204020204" pitchFamily="34" charset="-122"/>
                <a:ea typeface="微软雅黑" panose="020B0503020204020204" pitchFamily="34" charset="-122"/>
                <a:cs typeface="微软雅黑" panose="020B0503020204020204" pitchFamily="34" charset="-122"/>
              </a:rPr>
              <a:t>科研设施和仪器开放共享总结报告（提纲）</a:t>
            </a:r>
            <a:endParaRPr lang="en-US" sz="1200" dirty="0">
              <a:latin typeface="微软雅黑" panose="020B0503020204020204" pitchFamily="34" charset="-122"/>
              <a:ea typeface="微软雅黑" panose="020B0503020204020204" pitchFamily="34" charset="-122"/>
              <a:cs typeface="微软雅黑" panose="020B0503020204020204" pitchFamily="34" charset="-122"/>
            </a:endParaRPr>
          </a:p>
          <a:p>
            <a:r>
              <a:rPr lang="en-US" sz="1200" b="0" dirty="0">
                <a:latin typeface="微软雅黑" panose="020B0503020204020204" pitchFamily="34" charset="-122"/>
                <a:ea typeface="微软雅黑" panose="020B0503020204020204" pitchFamily="34" charset="-122"/>
                <a:cs typeface="微软雅黑" panose="020B0503020204020204" pitchFamily="34" charset="-122"/>
              </a:rPr>
              <a:t> </a:t>
            </a:r>
            <a:endParaRPr lang="zh-CN" b="0" dirty="0">
              <a:latin typeface="微软雅黑" panose="020B0503020204020204" pitchFamily="34" charset="-122"/>
              <a:ea typeface="微软雅黑" panose="020B0503020204020204" pitchFamily="34" charset="-122"/>
              <a:cs typeface="微软雅黑" panose="020B0503020204020204" pitchFamily="34" charset="-122"/>
            </a:endParaRPr>
          </a:p>
          <a:p>
            <a:pPr indent="0" algn="l">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一、共享服务情况</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科研设施与仪器对法人单位以外的单位提供共享服务情况和收入情况，服务支撑外单位科技创新及产生的重要成果，用户评价情况等。</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二、运行使用情况</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科研设施与仪器运行使用情况及对外开放情况，支撑本单位科技研发及产生的重要成果等。</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三、组织管理情况</a:t>
            </a:r>
            <a:endParaRPr lang="zh-CN" sz="1600" b="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sz="1600" b="0" dirty="0">
                <a:latin typeface="微软雅黑" panose="020B0503020204020204" pitchFamily="34" charset="-122"/>
                <a:ea typeface="微软雅黑" panose="020B0503020204020204" pitchFamily="34" charset="-122"/>
                <a:cs typeface="微软雅黑" panose="020B0503020204020204" pitchFamily="34" charset="-122"/>
              </a:rPr>
              <a:t>科研设施与仪器开放共享管理制度建设情况（包括：仪器收费标准、实验室队伍建设、实验技术人员奖励等方面），新建和新购仪器统筹管理情况，单位在线服务平台与省级网络管理平台对接情况等。</a:t>
            </a:r>
            <a:endParaRPr lang="zh-CN" altLang="en-US" sz="1600" b="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5" y="200025"/>
            <a:ext cx="5642941"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科研设施和仪器开放共享绩效评价材料（通知）</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1835785" y="699770"/>
            <a:ext cx="4309110" cy="496570"/>
          </a:xfrm>
          <a:prstGeom prst="rect">
            <a:avLst/>
          </a:prstGeom>
          <a:noFill/>
          <a:ln w="9525">
            <a:noFill/>
          </a:ln>
        </p:spPr>
        <p:txBody>
          <a:bodyPr>
            <a:noAutofit/>
          </a:bodyPr>
          <a:lstStyle/>
          <a:p>
            <a:pPr indent="0" algn="l"/>
            <a:r>
              <a:rPr lang="zh-CN" dirty="0">
                <a:latin typeface="微软雅黑" panose="020B0503020204020204" pitchFamily="34" charset="-122"/>
                <a:ea typeface="微软雅黑" panose="020B0503020204020204" pitchFamily="34" charset="-122"/>
              </a:rPr>
              <a:t>附件三</a:t>
            </a:r>
            <a:r>
              <a:rPr lang="en-US" altLang="zh-CN" dirty="0">
                <a:latin typeface="微软雅黑" panose="020B0503020204020204" pitchFamily="34" charset="-122"/>
                <a:ea typeface="微软雅黑" panose="020B0503020204020204" pitchFamily="34" charset="-122"/>
              </a:rPr>
              <a:t>         </a:t>
            </a:r>
            <a:r>
              <a:rPr lang="zh-CN" dirty="0">
                <a:latin typeface="微软雅黑" panose="020B0503020204020204" pitchFamily="34" charset="-122"/>
                <a:ea typeface="微软雅黑" panose="020B0503020204020204" pitchFamily="34" charset="-122"/>
              </a:rPr>
              <a:t>其他相关材料</a:t>
            </a:r>
            <a:endParaRPr lang="en-US" sz="1600" dirty="0">
              <a:latin typeface="微软雅黑" panose="020B0503020204020204" pitchFamily="34" charset="-122"/>
              <a:ea typeface="微软雅黑" panose="020B0503020204020204" pitchFamily="34" charset="-122"/>
              <a:cs typeface="Times New Roman" panose="02020603050405020304" charset="0"/>
            </a:endParaRPr>
          </a:p>
          <a:p>
            <a:r>
              <a:rPr lang="en-US" sz="1600" b="1" dirty="0">
                <a:latin typeface="Calibri" panose="020F0502020204030204" pitchFamily="34" charset="0"/>
                <a:ea typeface="宋体" panose="02010600030101010101" pitchFamily="2" charset="-122"/>
                <a:cs typeface="Times New Roman" panose="02020603050405020304" charset="0"/>
              </a:rPr>
              <a:t> </a:t>
            </a:r>
            <a:endParaRPr lang="en-US" altLang="en-US" sz="1600" b="1" dirty="0">
              <a:latin typeface="Calibri" panose="020F0502020204030204" pitchFamily="34" charset="0"/>
              <a:ea typeface="宋体" panose="02010600030101010101" pitchFamily="2" charset="-122"/>
              <a:cs typeface="Times New Roman" panose="02020603050405020304" charset="0"/>
            </a:endParaRPr>
          </a:p>
        </p:txBody>
      </p:sp>
      <p:graphicFrame>
        <p:nvGraphicFramePr>
          <p:cNvPr id="3" name="表格 2"/>
          <p:cNvGraphicFramePr/>
          <p:nvPr>
            <p:custDataLst>
              <p:tags r:id="rId1"/>
            </p:custDataLst>
          </p:nvPr>
        </p:nvGraphicFramePr>
        <p:xfrm>
          <a:off x="1908175" y="1275715"/>
          <a:ext cx="4937760" cy="3716020"/>
        </p:xfrm>
        <a:graphic>
          <a:graphicData uri="http://schemas.openxmlformats.org/drawingml/2006/table">
            <a:tbl>
              <a:tblPr/>
              <a:tblGrid>
                <a:gridCol w="488950"/>
                <a:gridCol w="4448810"/>
              </a:tblGrid>
              <a:tr h="426720">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序号</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附件名称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2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1</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2022年度科研设施与仪器共享服务机时汇总表</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753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2</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价值50万元及以上科研设施与仪器资产明细表（高等院校、科研院所类管理单位根据固定资产登记信息填写）</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2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3</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2022年度科研设施与仪器共享服务收入汇总表</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845">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4</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仿宋_GB2312" panose="02010609030101010101" charset="-122"/>
                        </a:rPr>
                        <a:t>科研设施与仪器开放共享管理制度</a:t>
                      </a:r>
                      <a:endParaRPr lang="en-US" altLang="en-US" sz="1400" b="0">
                        <a:latin typeface="微软雅黑" panose="020B0503020204020204" pitchFamily="34" charset="-122"/>
                        <a:ea typeface="微软雅黑" panose="020B0503020204020204" pitchFamily="34"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2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5</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仿宋_GB2312" panose="02010609030101010101" charset="-122"/>
                        </a:rPr>
                        <a:t>在线服务平台建设及可实现线上预约功能的证明材料</a:t>
                      </a:r>
                      <a:endParaRPr lang="en-US" altLang="en-US" sz="1400" b="0">
                        <a:latin typeface="微软雅黑" panose="020B0503020204020204" pitchFamily="34" charset="-122"/>
                        <a:ea typeface="微软雅黑" panose="020B0503020204020204" pitchFamily="34"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4008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6</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微软雅黑" panose="020B0503020204020204" pitchFamily="34" charset="-122"/>
                        </a:rPr>
                        <a:t>2022年度管理单位利用科研设施与仪器支撑本单位科技研发和支撑外单位各类科研任务及产生的重要成果证明材料</a:t>
                      </a:r>
                      <a:endParaRPr lang="en-US" altLang="en-US" sz="1400" b="0">
                        <a:latin typeface="微软雅黑" panose="020B0503020204020204" pitchFamily="34" charset="-122"/>
                        <a:ea typeface="微软雅黑" panose="020B0503020204020204" pitchFamily="34" charset="-122"/>
                        <a:cs typeface="微软雅黑" panose="020B0503020204020204" pitchFamily="3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0210">
                <a:tc>
                  <a:txBody>
                    <a:bodyPr/>
                    <a:lstStyle/>
                    <a:p>
                      <a:pPr indent="0" algn="ctr">
                        <a:buNone/>
                      </a:pPr>
                      <a:r>
                        <a:rPr lang="en-US" sz="1400" b="0">
                          <a:latin typeface="宋体" panose="02010600030101010101" pitchFamily="2" charset="-122"/>
                          <a:ea typeface="宋体" panose="02010600030101010101" pitchFamily="2" charset="-122"/>
                          <a:cs typeface="宋体" panose="02010600030101010101" pitchFamily="2" charset="-122"/>
                        </a:rPr>
                        <a:t>7</a:t>
                      </a:r>
                      <a:endParaRPr lang="en-US" altLang="en-US" sz="14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400" b="0">
                          <a:latin typeface="微软雅黑" panose="020B0503020204020204" pitchFamily="34" charset="-122"/>
                          <a:ea typeface="微软雅黑" panose="020B0503020204020204" pitchFamily="34" charset="-122"/>
                          <a:cs typeface="仿宋_GB2312" panose="02010609030101010101" charset="-122"/>
                        </a:rPr>
                        <a:t>其他需要补充的相关材料</a:t>
                      </a:r>
                      <a:endParaRPr lang="en-US" altLang="en-US" sz="1400" b="0">
                        <a:latin typeface="微软雅黑" panose="020B0503020204020204" pitchFamily="34" charset="-122"/>
                        <a:ea typeface="微软雅黑" panose="020B0503020204020204" pitchFamily="34" charset="-122"/>
                        <a:cs typeface="仿宋_GB2312" panose="0201060903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252095" y="699770"/>
            <a:ext cx="8891905" cy="4665980"/>
          </a:xfrm>
        </p:spPr>
        <p:txBody>
          <a:bodyPr>
            <a:noAutofit/>
          </a:bodyPr>
          <a:lstStyle/>
          <a:p>
            <a:pPr marL="0" indent="0">
              <a:lnSpc>
                <a:spcPct val="150000"/>
              </a:lnSpc>
              <a:spcBef>
                <a:spcPts val="1000"/>
              </a:spcBef>
              <a:spcAft>
                <a:spcPct val="0"/>
              </a:spcAft>
              <a:buNone/>
            </a:pPr>
            <a:r>
              <a:rPr lang="zh-CN" altLang="en-US" sz="1600" dirty="0" smtClean="0">
                <a:latin typeface="微软雅黑" panose="020B0503020204020204" pitchFamily="34" charset="-122"/>
                <a:ea typeface="微软雅黑" panose="020B0503020204020204" pitchFamily="34" charset="-122"/>
              </a:rPr>
              <a:t>为</a:t>
            </a:r>
            <a:r>
              <a:rPr lang="zh-CN" altLang="zh-CN" sz="1600" dirty="0" smtClean="0">
                <a:latin typeface="微软雅黑" panose="020B0503020204020204" pitchFamily="34" charset="-122"/>
                <a:ea typeface="微软雅黑" panose="020B0503020204020204" pitchFamily="34" charset="-122"/>
              </a:rPr>
              <a:t>确保申报材料的真实性、完整性</a:t>
            </a:r>
            <a:r>
              <a:rPr lang="zh-CN" altLang="en-US"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sym typeface="+mn-ea"/>
              </a:rPr>
              <a:t>日常准备工作及材料。</a:t>
            </a:r>
            <a:endParaRPr kumimoji="0" lang="en-US" altLang="zh-CN" sz="16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0" altLang="zh-CN" sz="16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校级层面（管理部门</a:t>
            </a:r>
            <a:r>
              <a:rPr kumimoji="0" altLang="zh-CN" sz="1600" b="1"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1、制定、收集整理校级仪器开放共享管理制度（扫描复印</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：大型仪器购置论证、大型仪器开放共享、大型仪器集约化管理、大型仪器绩效考核评价、收入分配、</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实验</a:t>
            </a: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技术人员考核激励</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、职位职称晋升、培训，仪器维护维修、共享平台建设等等。</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2、定期（半年或一年）汇总、整理、统计各二级学院所报数据、材料</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：已开放仪器年平均对外服务机时（小时）、对外服务总收入、创新券服务收入、服务单位数量、名单等数据；统计对外服务的合同、发票、到款凭证等材料。</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3、收集整理二级学院对内、对外服务的典型案例。</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endParaRPr kumimoji="0"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lang="zh-CN" altLang="en-US"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如何规范填写绩效评价申报书</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995295" y="628015"/>
            <a:ext cx="3047365" cy="321310"/>
          </a:xfrm>
          <a:prstGeom prst="rect">
            <a:avLst/>
          </a:prstGeom>
          <a:noFill/>
        </p:spPr>
        <p:txBody>
          <a:bodyPr wrap="square" rtlCol="0">
            <a:no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smtClean="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 </a:t>
            </a:r>
            <a:r>
              <a:rPr lang="en-US" altLang="zh-CN" sz="1800" b="1" dirty="0" smtClean="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组合 44"/>
          <p:cNvGrpSpPr/>
          <p:nvPr/>
        </p:nvGrpSpPr>
        <p:grpSpPr>
          <a:xfrm>
            <a:off x="1043940" y="1483995"/>
            <a:ext cx="7092315" cy="3319780"/>
            <a:chOff x="5301" y="2235"/>
            <a:chExt cx="5736" cy="4876"/>
          </a:xfrm>
          <a:solidFill>
            <a:schemeClr val="accent1">
              <a:lumMod val="40000"/>
              <a:lumOff val="60000"/>
            </a:schemeClr>
          </a:solidFill>
        </p:grpSpPr>
        <p:sp>
          <p:nvSpPr>
            <p:cNvPr id="20" name="圆角矩形 19"/>
            <p:cNvSpPr/>
            <p:nvPr>
              <p:custDataLst>
                <p:tags r:id="rId2"/>
              </p:custDataLst>
            </p:nvPr>
          </p:nvSpPr>
          <p:spPr>
            <a:xfrm>
              <a:off x="5301" y="3286"/>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二、《河南省科研设施和仪器向社会开放共享绩效评价实施细则》政策解读</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1" name="圆角矩形 20"/>
            <p:cNvSpPr/>
            <p:nvPr>
              <p:custDataLst>
                <p:tags r:id="rId3"/>
              </p:custDataLst>
            </p:nvPr>
          </p:nvSpPr>
          <p:spPr>
            <a:xfrm>
              <a:off x="5301" y="4337"/>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三、《河南省</a:t>
              </a:r>
              <a:r>
                <a:rPr lang="zh-CN" altLang="en-US" sz="1600" b="1"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科技创新券实施细则</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》政策解读</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2" name="圆角矩形 21"/>
            <p:cNvSpPr/>
            <p:nvPr>
              <p:custDataLst>
                <p:tags r:id="rId4"/>
              </p:custDataLst>
            </p:nvPr>
          </p:nvSpPr>
          <p:spPr>
            <a:xfrm>
              <a:off x="5301" y="5434"/>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四、</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创新券业务操作流程</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圆角矩形 11"/>
            <p:cNvSpPr/>
            <p:nvPr>
              <p:custDataLst>
                <p:tags r:id="rId5"/>
              </p:custDataLst>
            </p:nvPr>
          </p:nvSpPr>
          <p:spPr>
            <a:xfrm>
              <a:off x="5301" y="6439"/>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五、</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省共享服务平台简介</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圆角矩形 24"/>
            <p:cNvSpPr/>
            <p:nvPr>
              <p:custDataLst>
                <p:tags r:id="rId6"/>
              </p:custDataLst>
            </p:nvPr>
          </p:nvSpPr>
          <p:spPr>
            <a:xfrm>
              <a:off x="5301" y="2235"/>
              <a:ext cx="5736" cy="672"/>
            </a:xfrm>
            <a:prstGeom prst="roundRect">
              <a:avLst/>
            </a:prstGeom>
            <a:grp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一、</a:t>
              </a:r>
              <a:r>
                <a:rPr kumimoji="0" lang="en-US" altLang="zh-CN"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政策出台的背景及意义</a:t>
              </a:r>
              <a:endParaRPr kumimoji="0" lang="zh-CN" altLang="en-US" sz="1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252095" y="699770"/>
            <a:ext cx="8891905" cy="4665980"/>
          </a:xfrm>
        </p:spPr>
        <p:txBody>
          <a:bodyPr>
            <a:noAutofit/>
          </a:bodyPr>
          <a:lstStyle/>
          <a:p>
            <a:pPr marL="0" indent="0">
              <a:lnSpc>
                <a:spcPct val="120000"/>
              </a:lnSpc>
              <a:spcBef>
                <a:spcPts val="1000"/>
              </a:spcBef>
              <a:spcAft>
                <a:spcPct val="0"/>
              </a:spcAft>
              <a:buNone/>
            </a:pPr>
            <a:r>
              <a:rPr lang="en-US" altLang="zh-CN" sz="1400" noProof="1" smtClean="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rPr>
              <a:t>、收集整理其他证明材料。</a:t>
            </a:r>
            <a:endPar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20000"/>
              </a:lnSpc>
              <a:spcBef>
                <a:spcPts val="1000"/>
              </a:spcBef>
              <a:spcAft>
                <a:spcPct val="0"/>
              </a:spcAft>
              <a:buNone/>
            </a:pPr>
            <a:r>
              <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rPr>
              <a:t> 如：共享服务及时汇总表、资产明细表（</a:t>
            </a:r>
            <a:r>
              <a:rPr lang="en-US" altLang="zh-CN" sz="1400" noProof="1" smtClean="0">
                <a:latin typeface="微软雅黑" panose="020B0503020204020204" pitchFamily="34" charset="-122"/>
                <a:ea typeface="微软雅黑" panose="020B0503020204020204" pitchFamily="34" charset="-122"/>
                <a:cs typeface="微软雅黑" panose="020B0503020204020204" pitchFamily="34" charset="-122"/>
              </a:rPr>
              <a:t>50</a:t>
            </a:r>
            <a:r>
              <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rPr>
              <a:t>万及以上）、开放服务收入汇总表、服务单位名单及相关证明材料、在线服务平台建设及实现线上预约功能证明材料、支撑本外单位重点科研任务及产生重要成果证明材料。</a:t>
            </a:r>
            <a:endPar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20000"/>
              </a:lnSpc>
              <a:spcBef>
                <a:spcPts val="1000"/>
              </a:spcBef>
              <a:spcAft>
                <a:spcPct val="0"/>
              </a:spcAft>
              <a:buNone/>
            </a:pPr>
            <a:r>
              <a:rPr lang="en-US" altLang="zh-CN" sz="1400" noProof="1" smtClean="0">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rPr>
              <a:t>、网上填报，下载、线下按目录装订成册。（填报科研设施和仪器开放共享自评报告、撰写科研设施和仪器开放共享总结报告。）</a:t>
            </a:r>
            <a:endParaRPr lang="zh-CN" altLang="en-US" sz="1400" noProof="1" smtClean="0">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600" b="1"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a:t>
            </a:r>
            <a:r>
              <a:rPr kumimoji="0" altLang="zh-CN" sz="16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、院级层面（各二级学院</a:t>
            </a:r>
            <a:r>
              <a:rPr kumimoji="0" altLang="zh-CN" sz="1600" b="1"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altLang="zh-CN" sz="16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（一）对本校内提供服务</a:t>
            </a:r>
            <a:endParaRPr kumimoji="0" altLang="zh-CN" sz="14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lang="zh-CN" altLang="en-US"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日常</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做好单台套</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50万元及以上仪器日常服务原始记录，记录内容：</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1、日期、项目（课题）名称、服务单位、使用人、使用大型仪器名称、样品、有效机时等。</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2、典型案例的总结。如：发表论文、出版专著、申请专利、支撑科技创新或重大项目等等。</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lang="zh-CN" altLang="en-US"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如何规范填写绩效评价申报书</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995295" y="628015"/>
            <a:ext cx="3047365" cy="321310"/>
          </a:xfrm>
          <a:prstGeom prst="rect">
            <a:avLst/>
          </a:prstGeom>
          <a:noFill/>
        </p:spPr>
        <p:txBody>
          <a:bodyPr wrap="square" rtlCol="0">
            <a:no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252095" y="699770"/>
            <a:ext cx="8891905" cy="4665980"/>
          </a:xfrm>
        </p:spPr>
        <p:txBody>
          <a:bodyPr>
            <a:noAutofit/>
          </a:bodyPr>
          <a:lstStyle/>
          <a:p>
            <a:pPr marL="0" marR="0" indent="0" algn="l" defTabSz="914400" rtl="0" eaLnBrk="1" fontAlgn="auto" latinLnBrk="0" hangingPunct="1">
              <a:lnSpc>
                <a:spcPct val="110000"/>
              </a:lnSpc>
              <a:spcBef>
                <a:spcPts val="1000"/>
              </a:spcBef>
              <a:spcAft>
                <a:spcPct val="0"/>
              </a:spcAft>
              <a:buClrTx/>
              <a:buSzTx/>
              <a:buFont typeface="Wingdings" panose="05000000000000000000" charset="0"/>
              <a:buNone/>
            </a:pPr>
            <a:r>
              <a:rPr kumimoji="0" altLang="zh-CN" sz="14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（二）对外单位提供服务</a:t>
            </a:r>
            <a:endParaRPr kumimoji="0" altLang="zh-CN" sz="14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需收集、整理、统计服务外单位的材料</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收集</a:t>
            </a:r>
            <a:r>
              <a:rPr kumimoji="0" lang="zh-CN" altLang="en-US"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、存</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档签订的服务合同</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（含校企合作项目）、开具的发票、汇款凭证（扫描、复印）。</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2、统计对外共享提供服务单位的数量（含校企合作单位）、项目名称。</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3、统计对外共享服务收入（包括创新券收入和非创新券收入）。</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2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4、统计单台套50万元及以上仪器有效工作机时（含分别服务本、外单位的有效工作机时统计）。</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6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5、做好仪器日常使用的原始记录</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60000"/>
              </a:lnSpc>
              <a:spcBef>
                <a:spcPts val="1000"/>
              </a:spcBef>
              <a:spcAft>
                <a:spcPct val="0"/>
              </a:spcAft>
              <a:buClrTx/>
              <a:buSzTx/>
              <a:buFont typeface="Wingdings" panose="05000000000000000000" charset="0"/>
              <a:buNone/>
            </a:pPr>
            <a:r>
              <a:rPr lang="en-US" altLang="zh-CN" sz="1400" noProof="1" smtClean="0">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包括</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：日期、服务单位名称、项目名称、使用大型仪器名称、分析测试样品、机时、取得成效。如：工艺改进</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创新方法</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、取得经济社会效益等。</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6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6、典型案例的总结</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60000"/>
              </a:lnSpc>
              <a:spcBef>
                <a:spcPts val="1000"/>
              </a:spcBef>
              <a:spcAft>
                <a:spcPct val="0"/>
              </a:spcAft>
              <a:buClrTx/>
              <a:buSzTx/>
              <a:buFont typeface="Wingdings" panose="05000000000000000000" charset="0"/>
              <a:buNone/>
            </a:pP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包括</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：年度、服务单位名称、项目名称、使用大型仪器名称、指标参数分析测试、取得经济和社会效益。</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60000"/>
              </a:lnSpc>
              <a:spcBef>
                <a:spcPts val="1000"/>
              </a:spcBef>
              <a:spcAft>
                <a:spcPct val="0"/>
              </a:spcAft>
              <a:buClrTx/>
              <a:buSzTx/>
              <a:buFont typeface="Wingdings" panose="05000000000000000000" charset="0"/>
              <a:buNone/>
            </a:pPr>
            <a:endParaRPr kumimoji="0" lang="zh-CN" altLang="en-US"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如何规范填写绩效评价申报书</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995295" y="628015"/>
            <a:ext cx="3047365" cy="321310"/>
          </a:xfrm>
          <a:prstGeom prst="rect">
            <a:avLst/>
          </a:prstGeom>
          <a:noFill/>
        </p:spPr>
        <p:txBody>
          <a:bodyPr wrap="square" rtlCol="0">
            <a:no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252095" y="699770"/>
            <a:ext cx="8749061" cy="4665980"/>
          </a:xfrm>
        </p:spPr>
        <p:txBody>
          <a:bodyPr>
            <a:noAutofit/>
          </a:bodyPr>
          <a:lstStyle/>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lang="en-US" altLang="zh-CN" sz="1600" b="1"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600" b="1"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三</a:t>
            </a:r>
            <a:r>
              <a:rPr kumimoji="0" altLang="zh-CN" sz="16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、需要注意事项：</a:t>
            </a:r>
            <a:endParaRPr kumimoji="0" altLang="zh-CN" sz="1600" b="1"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1、签订校企合作合同时，应单独列明分析检测费用，发票单独开具。</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2、用户要求使用创新券时，应提醒用户在省共享服务平台上注册</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上传</a:t>
            </a:r>
            <a:r>
              <a:rPr kumimoji="0" altLang="zh-CN" sz="1400" b="1" i="0" u="none" strike="noStrike" kern="1200" cap="none" spc="0" normalizeH="0" baseline="0" noProof="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单独列明测试费用</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的项目立项书</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0" lang="en-US"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1400" i="0" u="none" strike="noStrike" kern="1200" cap="none" spc="0" normalizeH="0" baseline="0" noProof="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合同</a:t>
            </a:r>
            <a:r>
              <a:rPr kumimoji="0" lang="zh-CN" altLang="en-US"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协助完成</a:t>
            </a:r>
            <a:r>
              <a:rPr kumimoji="0" altLang="zh-CN" sz="1400" i="0" u="none" strike="noStrike" kern="1200" cap="none" spc="0" normalizeH="0" baseline="0" noProof="1"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网上预约</a:t>
            </a:r>
            <a:r>
              <a:rPr kumimoji="0"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流程</a:t>
            </a:r>
            <a:r>
              <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kumimoji="0"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如何规范填写绩效评价申报书</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2995295" y="628015"/>
            <a:ext cx="3047365" cy="321310"/>
          </a:xfrm>
          <a:prstGeom prst="rect">
            <a:avLst/>
          </a:prstGeom>
          <a:noFill/>
        </p:spPr>
        <p:txBody>
          <a:bodyPr wrap="square" rtlCol="0">
            <a:no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7"/>
          <p:cNvSpPr/>
          <p:nvPr>
            <p:custDataLst>
              <p:tags r:id="rId1"/>
            </p:custDataLst>
          </p:nvPr>
        </p:nvSpPr>
        <p:spPr>
          <a:xfrm>
            <a:off x="250825" y="861060"/>
            <a:ext cx="3463290" cy="4191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olidFill>
                <a:schemeClr val="lt1"/>
              </a:solidFill>
              <a:latin typeface="微软雅黑" panose="020B0503020204020204" pitchFamily="34" charset="-122"/>
              <a:ea typeface="微软雅黑" panose="020B0503020204020204" pitchFamily="34" charset="-122"/>
              <a:sym typeface="+mn-ea"/>
            </a:endParaRPr>
          </a:p>
        </p:txBody>
      </p:sp>
      <p:sp>
        <p:nvSpPr>
          <p:cNvPr id="15" name="衬底"/>
          <p:cNvSpPr/>
          <p:nvPr>
            <p:custDataLst>
              <p:tags r:id="rId2"/>
            </p:custDataLst>
          </p:nvPr>
        </p:nvSpPr>
        <p:spPr>
          <a:xfrm>
            <a:off x="236855" y="843915"/>
            <a:ext cx="3342640" cy="4208145"/>
          </a:xfrm>
          <a:prstGeom prst="rect">
            <a:avLst/>
          </a:prstGeom>
          <a:solidFill>
            <a:schemeClr val="dk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17" name="Title 6"/>
          <p:cNvSpPr txBox="1"/>
          <p:nvPr>
            <p:custDataLst>
              <p:tags r:id="rId3"/>
            </p:custDataLst>
          </p:nvPr>
        </p:nvSpPr>
        <p:spPr>
          <a:xfrm>
            <a:off x="250825" y="1043305"/>
            <a:ext cx="3328670" cy="2675255"/>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zh-CN" sz="16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（一）特点</a:t>
            </a:r>
            <a:r>
              <a:rPr lang="zh-CN"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endParaRPr lang="zh-CN" sz="1400" b="1"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评价程序更加明确规范</a:t>
            </a:r>
            <a:r>
              <a:rPr lang="en-US" sz="1400" spc="40" dirty="0"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评价程序规范化</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评价指标内容更清晰明确</a:t>
            </a:r>
            <a:r>
              <a:rPr lang="en-US" sz="1400" spc="40" dirty="0"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评价指标内容明晰化</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评价范围有序扩大</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，社会企业一并纳入评价</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评价范围扩大化</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评价方式更趋灵活</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，分类评价</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评价方式合理化</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285750" fontAlgn="ctr">
              <a:lnSpc>
                <a:spcPct val="120000"/>
              </a:lnSpc>
              <a:spcBef>
                <a:spcPts val="0"/>
              </a:spcBef>
              <a:spcAft>
                <a:spcPts val="800"/>
              </a:spcAft>
              <a:buSzPct val="100000"/>
            </a:pPr>
            <a:r>
              <a:rPr lang="zh-CN" altLang="en-US" sz="1400" b="1" spc="40" dirty="0" smtClean="0">
                <a:ln w="3175">
                  <a:noFill/>
                  <a:prstDash val="dash"/>
                </a:ln>
                <a:solidFill>
                  <a:schemeClr val="lt1"/>
                </a:solidFill>
                <a:latin typeface="微软雅黑" panose="020B0503020204020204" pitchFamily="34" charset="-122"/>
                <a:ea typeface="微软雅黑" panose="020B0503020204020204" pitchFamily="34" charset="-122"/>
                <a:cs typeface="微软雅黑" panose="020B0503020204020204" pitchFamily="34" charset="-122"/>
              </a:rPr>
              <a:t>〇   </a:t>
            </a:r>
            <a:r>
              <a:rPr lang="en-US" sz="1400" spc="40" dirty="0" err="1"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奖励补助方式有所变化</a:t>
            </a:r>
            <a:r>
              <a:rPr lang="en-US" sz="1400" spc="40" dirty="0" smtClean="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sz="1400" spc="40" dirty="0" err="1">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奖补资金货币化</a:t>
            </a:r>
            <a:r>
              <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en-US" sz="1400" spc="40" dirty="0">
              <a:ln w="3175">
                <a:noFill/>
                <a:prstDash val="dash"/>
              </a:ln>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Title 6"/>
          <p:cNvSpPr txBox="1"/>
          <p:nvPr>
            <p:custDataLst>
              <p:tags r:id="rId4"/>
            </p:custDataLst>
          </p:nvPr>
        </p:nvSpPr>
        <p:spPr>
          <a:xfrm>
            <a:off x="4203221" y="699684"/>
            <a:ext cx="4453166" cy="4229271"/>
          </a:xfrm>
          <a:prstGeom prst="rect">
            <a:avLst/>
          </a:prstGeom>
          <a:noFill/>
          <a:ln w="3175">
            <a:noFill/>
            <a:prstDash val="dash"/>
          </a:ln>
        </p:spPr>
        <p:txBody>
          <a:bodyPr wrap="square" lIns="47625" tIns="19050" rIns="47625" bIns="19050" anchor="ctr"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ctr">
              <a:lnSpc>
                <a:spcPct val="120000"/>
              </a:lnSpc>
              <a:spcBef>
                <a:spcPts val="0"/>
              </a:spcBef>
              <a:spcAft>
                <a:spcPts val="800"/>
              </a:spcAft>
              <a:buSzPct val="100000"/>
              <a:buFont typeface="Wingdings" panose="05000000000000000000" charset="0"/>
            </a:pPr>
            <a:r>
              <a:rPr lang="zh-CN" altLang="zh-CN" sz="16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（二）奖补方式变化</a:t>
            </a:r>
            <a:endParaRPr lang="zh-CN" altLang="zh-CN" sz="1600" b="1"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老政策：双向补贴</a:t>
            </a:r>
            <a:r>
              <a:rPr lang="zh-CN" altLang="zh-CN" sz="1200" b="1" spc="4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2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评等次，定比例</a:t>
            </a:r>
            <a:r>
              <a:rPr lang="zh-CN" altLang="zh-CN" sz="1200" spc="40" dirty="0">
                <a:ln w="3175">
                  <a:noFill/>
                  <a:prstDash val="dash"/>
                </a:ln>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算总额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年度绩效评价结果为：优秀，合格，不合格三个等次 </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只按优秀、合格单位补助，优秀按对外共享服务收入总额20%定补贴总额；</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社会检测机构按对外共享服务收入总额x10%定补贴总额。</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ctr">
              <a:lnSpc>
                <a:spcPct val="120000"/>
              </a:lnSpc>
              <a:spcBef>
                <a:spcPts val="0"/>
              </a:spcBef>
              <a:spcAft>
                <a:spcPts val="800"/>
              </a:spcAft>
              <a:buSzPct val="100000"/>
              <a:buFont typeface="Wingdings" panose="05000000000000000000" charset="0"/>
            </a:pP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新政策：评等次</a:t>
            </a:r>
            <a:r>
              <a:rPr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rPr>
              <a:t>直接奖</a:t>
            </a:r>
            <a:endParaRPr lang="zh-CN" altLang="zh-CN" sz="1200" b="1" spc="40" dirty="0">
              <a:ln w="3175">
                <a:noFill/>
                <a:prstDash val="dash"/>
              </a:ln>
              <a:solidFill>
                <a:schemeClr val="accent1">
                  <a:lumMod val="60000"/>
                  <a:lumOff val="40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分类综合评价，确定优秀等次，进行奖励</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考核优秀名额不超过本年度参加绩效评价管理单位数量的20%选取单位直接奖励，</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254000" lvl="0" indent="-254000" algn="l" fontAlgn="ctr">
              <a:lnSpc>
                <a:spcPct val="120000"/>
              </a:lnSpc>
              <a:spcBef>
                <a:spcPts val="0"/>
              </a:spcBef>
              <a:spcAft>
                <a:spcPts val="800"/>
              </a:spcAft>
              <a:buSzPct val="100000"/>
              <a:buFont typeface="Wingdings" panose="05000000000000000000" charset="0"/>
              <a:buChar char="l"/>
            </a:pPr>
            <a:r>
              <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社会检测机构按照专业机构类别参加绩效评价，奖励优秀等次管理单位。</a:t>
            </a:r>
            <a:endParaRPr lang="zh-CN" altLang="zh-CN" sz="12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Object 901"/>
          <p:cNvSpPr txBox="1"/>
          <p:nvPr>
            <p:custDataLst>
              <p:tags r:id="rId5"/>
            </p:custDataLst>
          </p:nvPr>
        </p:nvSpPr>
        <p:spPr>
          <a:xfrm>
            <a:off x="611505" y="-20320"/>
            <a:ext cx="5614670" cy="591820"/>
          </a:xfrm>
          <a:prstGeom prst="rect">
            <a:avLst/>
          </a:prstGeom>
        </p:spPr>
        <p:txBody>
          <a:bodyPr vert="horz" lIns="47625" tIns="19050" rIns="47625" bIns="19050" rtlCol="0" anchor="b" anchorCtr="0">
            <a:noAutofit/>
          </a:bodyPr>
          <a:lstStyle/>
          <a:p>
            <a:pPr marL="0" indent="0" algn="ctr" fontAlgn="auto">
              <a:lnSpc>
                <a:spcPct val="100000"/>
              </a:lnSpc>
              <a:spcBef>
                <a:spcPts val="0"/>
              </a:spcBef>
              <a:spcAft>
                <a:spcPts val="0"/>
              </a:spcAft>
              <a:buSzPct val="100000"/>
              <a:buNone/>
            </a:pPr>
            <a:r>
              <a:rPr lang="zh-CN" altLang="en-US" sz="2000" b="1" i="0" spc="150" dirty="0">
                <a:solidFill>
                  <a:schemeClr val="accent1"/>
                </a:solidFill>
                <a:uFillTx/>
                <a:latin typeface="微软雅黑" panose="020B0503020204020204" pitchFamily="34" charset="-122"/>
                <a:ea typeface="微软雅黑" panose="020B0503020204020204" pitchFamily="34" charset="-122"/>
              </a:rPr>
              <a:t>《绩效评价实施细则》与《管理办法》的变化</a:t>
            </a:r>
            <a:endParaRPr lang="zh-CN" altLang="en-US" sz="2000" b="1" i="0" spc="150" dirty="0">
              <a:solidFill>
                <a:schemeClr val="accent1"/>
              </a:solidFill>
              <a:uFillTx/>
              <a:latin typeface="微软雅黑" panose="020B0503020204020204" pitchFamily="34" charset="-122"/>
              <a:ea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3184372" y="1828334"/>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191260" y="773430"/>
            <a:ext cx="4052570" cy="1213485"/>
            <a:chOff x="4741" y="3950"/>
            <a:chExt cx="6382" cy="1911"/>
          </a:xfrm>
        </p:grpSpPr>
        <p:sp>
          <p:nvSpPr>
            <p:cNvPr id="10" name="TextBox 5"/>
            <p:cNvSpPr txBox="1"/>
            <p:nvPr>
              <p:custDataLst>
                <p:tags r:id="rId3"/>
              </p:custDataLst>
            </p:nvPr>
          </p:nvSpPr>
          <p:spPr>
            <a:xfrm>
              <a:off x="6807" y="3950"/>
              <a:ext cx="1565" cy="963"/>
            </a:xfrm>
            <a:prstGeom prst="rect">
              <a:avLst/>
            </a:prstGeom>
            <a:noFill/>
          </p:spPr>
          <p:txBody>
            <a:bodyPr wrap="none" rtlCol="0">
              <a:noAutofit/>
            </a:bodyPr>
            <a:lstStyle/>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2" name="TextBox 8"/>
            <p:cNvSpPr txBox="1"/>
            <p:nvPr>
              <p:custDataLst>
                <p:tags r:id="rId4"/>
              </p:custDataLst>
            </p:nvPr>
          </p:nvSpPr>
          <p:spPr>
            <a:xfrm>
              <a:off x="8157" y="4137"/>
              <a:ext cx="880" cy="725"/>
            </a:xfrm>
            <a:prstGeom prst="rect">
              <a:avLst/>
            </a:prstGeom>
            <a:noFill/>
          </p:spPr>
          <p:txBody>
            <a:bodyPr wrap="none" rtlCol="0">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03</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6" name="直接连接符 15"/>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41" y="4157"/>
              <a:ext cx="1598" cy="1454"/>
              <a:chOff x="3010287" y="2639522"/>
              <a:chExt cx="1014700" cy="923402"/>
            </a:xfrm>
          </p:grpSpPr>
          <p:sp>
            <p:nvSpPr>
              <p:cNvPr id="3" name="圆角矩形 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2" name="文本框 21"/>
          <p:cNvSpPr txBox="1"/>
          <p:nvPr>
            <p:custDataLst>
              <p:tags r:id="rId10"/>
            </p:custDataLst>
          </p:nvPr>
        </p:nvSpPr>
        <p:spPr>
          <a:xfrm>
            <a:off x="2427605" y="1108710"/>
            <a:ext cx="3448685" cy="953135"/>
          </a:xfrm>
          <a:prstGeom prst="rect">
            <a:avLst/>
          </a:prstGeom>
          <a:noFill/>
        </p:spPr>
        <p:txBody>
          <a:bodyPr wrap="square" rtlCol="0">
            <a:noAutofit/>
          </a:bodyPr>
          <a:lstStyle/>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科技创新券政策解读</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0" name="文本框 19"/>
          <p:cNvSpPr txBox="1"/>
          <p:nvPr>
            <p:custDataLst>
              <p:tags r:id="rId11"/>
            </p:custDataLst>
          </p:nvPr>
        </p:nvSpPr>
        <p:spPr>
          <a:xfrm>
            <a:off x="2701290" y="1997075"/>
            <a:ext cx="5224780" cy="2506980"/>
          </a:xfrm>
          <a:prstGeom prst="rect">
            <a:avLst/>
          </a:prstGeom>
          <a:noFill/>
        </p:spPr>
        <p:txBody>
          <a:bodyPr wrap="square" rtlCol="0" anchor="t">
            <a:noAutofit/>
          </a:bodyPr>
          <a:lstStyle/>
          <a:p>
            <a:pPr algn="just">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科技创新券解释</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科技创新券的组织与实施</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科技创新券支持对象、范围、标准与发放形式</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接收科技创新券的管理单位类型</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zh-CN" altLang="en-US" b="1" dirty="0" smtClean="0">
                <a:solidFill>
                  <a:srgbClr val="005DA2"/>
                </a:solidFill>
                <a:latin typeface="微软雅黑" panose="020B0503020204020204" pitchFamily="34" charset="-122"/>
                <a:ea typeface="微软雅黑" panose="020B0503020204020204" pitchFamily="34" charset="-122"/>
                <a:sym typeface="+mn-ea"/>
              </a:rPr>
              <a:t>科技创新券申请、使用、接收与兑付</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r>
              <a:rPr lang="zh-CN" altLang="en-US" b="1" dirty="0" smtClean="0">
                <a:solidFill>
                  <a:srgbClr val="005DA2"/>
                </a:solidFill>
                <a:latin typeface="微软雅黑" panose="020B0503020204020204" pitchFamily="34" charset="-122"/>
                <a:ea typeface="微软雅黑" panose="020B0503020204020204" pitchFamily="34" charset="-122"/>
                <a:sym typeface="+mn-ea"/>
              </a:rPr>
              <a:t>绩效评价和监督管理</a:t>
            </a: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a:p>
            <a:pPr algn="just" defTabSz="914400">
              <a:lnSpc>
                <a:spcPct val="150000"/>
              </a:lnSpc>
              <a:buFont typeface="Arial" panose="020B0604020202020204" pitchFamily="34" charset="0"/>
              <a:buNone/>
            </a:pPr>
            <a:endParaRPr lang="zh-CN" altLang="en-US" b="1" dirty="0" smtClean="0">
              <a:solidFill>
                <a:srgbClr val="005DA2"/>
              </a:solidFill>
              <a:latin typeface="微软雅黑" panose="020B0503020204020204" pitchFamily="34" charset="-122"/>
              <a:ea typeface="微软雅黑" panose="020B0503020204020204" pitchFamily="34" charset="-122"/>
              <a:sym typeface="+mn-ea"/>
            </a:endParaRPr>
          </a:p>
        </p:txBody>
      </p:sp>
      <p:sp>
        <p:nvSpPr>
          <p:cNvPr id="24" name="五角星 23"/>
          <p:cNvSpPr/>
          <p:nvPr>
            <p:custDataLst>
              <p:tags r:id="rId12"/>
            </p:custDataLst>
          </p:nvPr>
        </p:nvSpPr>
        <p:spPr>
          <a:xfrm>
            <a:off x="2466975" y="222186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5" name="五角星 24"/>
          <p:cNvSpPr/>
          <p:nvPr>
            <p:custDataLst>
              <p:tags r:id="rId13"/>
            </p:custDataLst>
          </p:nvPr>
        </p:nvSpPr>
        <p:spPr>
          <a:xfrm>
            <a:off x="2470785" y="264477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五角星 25"/>
          <p:cNvSpPr/>
          <p:nvPr>
            <p:custDataLst>
              <p:tags r:id="rId14"/>
            </p:custDataLst>
          </p:nvPr>
        </p:nvSpPr>
        <p:spPr>
          <a:xfrm>
            <a:off x="2470785" y="3004820"/>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五角星 26"/>
          <p:cNvSpPr/>
          <p:nvPr>
            <p:custDataLst>
              <p:tags r:id="rId15"/>
            </p:custDataLst>
          </p:nvPr>
        </p:nvSpPr>
        <p:spPr>
          <a:xfrm>
            <a:off x="2474595" y="343979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五角星 27"/>
          <p:cNvSpPr/>
          <p:nvPr>
            <p:custDataLst>
              <p:tags r:id="rId16"/>
            </p:custDataLst>
          </p:nvPr>
        </p:nvSpPr>
        <p:spPr>
          <a:xfrm>
            <a:off x="2478405" y="3862705"/>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五角星 28"/>
          <p:cNvSpPr/>
          <p:nvPr>
            <p:custDataLst>
              <p:tags r:id="rId17"/>
            </p:custDataLst>
          </p:nvPr>
        </p:nvSpPr>
        <p:spPr>
          <a:xfrm>
            <a:off x="2478405" y="4222750"/>
            <a:ext cx="180975" cy="180975"/>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000760" y="1124518"/>
            <a:ext cx="2806055" cy="3233182"/>
            <a:chOff x="8529" y="1132"/>
            <a:chExt cx="3833" cy="3792"/>
          </a:xfrm>
        </p:grpSpPr>
        <p:pic>
          <p:nvPicPr>
            <p:cNvPr id="99" name="图片 98" descr="C:\Users\Sean\Desktop\微信图片_20230218122313.png微信图片_20230218122313"/>
            <p:cNvPicPr>
              <a:picLocks noChangeAspect="1"/>
            </p:cNvPicPr>
            <p:nvPr>
              <p:custDataLst>
                <p:tags r:id="rId1"/>
              </p:custDataLst>
            </p:nvPr>
          </p:nvPicPr>
          <p:blipFill>
            <a:blip r:embed="rId2" cstate="print"/>
            <a:srcRect/>
            <a:stretch>
              <a:fillRect/>
            </a:stretch>
          </p:blipFill>
          <p:spPr>
            <a:xfrm>
              <a:off x="8529" y="1132"/>
              <a:ext cx="3833" cy="3792"/>
            </a:xfrm>
            <a:custGeom>
              <a:avLst/>
              <a:gdLst>
                <a:gd name="connsiteX0" fmla="*/ 0 w 3600450"/>
                <a:gd name="connsiteY0" fmla="*/ 0 h 5147494"/>
                <a:gd name="connsiteX1" fmla="*/ 3600450 w 3600450"/>
                <a:gd name="connsiteY1" fmla="*/ 0 h 5147494"/>
                <a:gd name="connsiteX2" fmla="*/ 3600450 w 3600450"/>
                <a:gd name="connsiteY2" fmla="*/ 5147494 h 5147494"/>
                <a:gd name="connsiteX3" fmla="*/ 0 w 3600450"/>
                <a:gd name="connsiteY3" fmla="*/ 5147494 h 5147494"/>
              </a:gdLst>
              <a:ahLst/>
              <a:cxnLst>
                <a:cxn ang="0">
                  <a:pos x="connsiteX0" y="connsiteY0"/>
                </a:cxn>
                <a:cxn ang="0">
                  <a:pos x="connsiteX1" y="connsiteY1"/>
                </a:cxn>
                <a:cxn ang="0">
                  <a:pos x="connsiteX2" y="connsiteY2"/>
                </a:cxn>
                <a:cxn ang="0">
                  <a:pos x="connsiteX3" y="connsiteY3"/>
                </a:cxn>
              </a:cxnLst>
              <a:rect l="l" t="t" r="r" b="b"/>
              <a:pathLst>
                <a:path w="3600450" h="5147494">
                  <a:moveTo>
                    <a:pt x="0" y="0"/>
                  </a:moveTo>
                  <a:lnTo>
                    <a:pt x="3600450" y="0"/>
                  </a:lnTo>
                  <a:lnTo>
                    <a:pt x="3600450" y="5147494"/>
                  </a:lnTo>
                  <a:lnTo>
                    <a:pt x="0" y="5147494"/>
                  </a:lnTo>
                  <a:close/>
                </a:path>
              </a:pathLst>
            </a:custGeom>
            <a:effectLst>
              <a:outerShdw blurRad="546100" sx="102000" sy="102000" algn="ctr" rotWithShape="0">
                <a:prstClr val="black">
                  <a:alpha val="6000"/>
                </a:prstClr>
              </a:outerShdw>
            </a:effectLst>
          </p:spPr>
        </p:pic>
        <p:sp>
          <p:nvSpPr>
            <p:cNvPr id="69" name="Equal 38"/>
            <p:cNvSpPr/>
            <p:nvPr>
              <p:custDataLst>
                <p:tags r:id="rId3"/>
              </p:custDataLst>
            </p:nvPr>
          </p:nvSpPr>
          <p:spPr>
            <a:xfrm>
              <a:off x="9354" y="1441"/>
              <a:ext cx="296" cy="472"/>
            </a:xfrm>
            <a:custGeom>
              <a:avLst/>
              <a:gdLst>
                <a:gd name="connsiteX0" fmla="*/ 84707 w 293086"/>
                <a:gd name="connsiteY0" fmla="*/ 24129 h 468447"/>
                <a:gd name="connsiteX1" fmla="*/ 166027 w 293086"/>
                <a:gd name="connsiteY1" fmla="*/ 452361 h 468447"/>
                <a:gd name="connsiteX2" fmla="*/ 81320 w 293086"/>
                <a:gd name="connsiteY2" fmla="*/ 468447 h 468447"/>
                <a:gd name="connsiteX3" fmla="*/ 0 w 293086"/>
                <a:gd name="connsiteY3" fmla="*/ 40213 h 468447"/>
                <a:gd name="connsiteX4" fmla="*/ 211765 w 293086"/>
                <a:gd name="connsiteY4" fmla="*/ 0 h 468447"/>
                <a:gd name="connsiteX5" fmla="*/ 293086 w 293086"/>
                <a:gd name="connsiteY5" fmla="*/ 428234 h 468447"/>
                <a:gd name="connsiteX6" fmla="*/ 208379 w 293086"/>
                <a:gd name="connsiteY6" fmla="*/ 444319 h 468447"/>
                <a:gd name="connsiteX7" fmla="*/ 127059 w 293086"/>
                <a:gd name="connsiteY7" fmla="*/ 16087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086" h="468447">
                  <a:moveTo>
                    <a:pt x="84707" y="24129"/>
                  </a:moveTo>
                  <a:lnTo>
                    <a:pt x="166027" y="452361"/>
                  </a:lnTo>
                  <a:lnTo>
                    <a:pt x="81320" y="468447"/>
                  </a:lnTo>
                  <a:lnTo>
                    <a:pt x="0" y="40213"/>
                  </a:lnTo>
                  <a:close/>
                  <a:moveTo>
                    <a:pt x="211765" y="0"/>
                  </a:moveTo>
                  <a:lnTo>
                    <a:pt x="293086" y="428234"/>
                  </a:lnTo>
                  <a:lnTo>
                    <a:pt x="208379" y="444319"/>
                  </a:lnTo>
                  <a:lnTo>
                    <a:pt x="127059" y="160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grpSp>
      <p:sp>
        <p:nvSpPr>
          <p:cNvPr id="3" name="文本框 1"/>
          <p:cNvSpPr txBox="1"/>
          <p:nvPr>
            <p:custDataLst>
              <p:tags r:id="rId4"/>
            </p:custDataLst>
          </p:nvPr>
        </p:nvSpPr>
        <p:spPr>
          <a:xfrm>
            <a:off x="827534" y="-64"/>
            <a:ext cx="4314825" cy="567470"/>
          </a:xfrm>
          <a:prstGeom prst="rect">
            <a:avLst/>
          </a:prstGeom>
          <a:noFill/>
        </p:spPr>
        <p:txBody>
          <a:bodyPr wrap="square" lIns="47625" tIns="19050" rIns="47625" bIns="19050" rtlCol="0" anchor="b" anchorCtr="0">
            <a:normAutofit/>
          </a:bodyPr>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科技创新券解释</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11" name="Title 6"/>
          <p:cNvSpPr txBox="1"/>
          <p:nvPr>
            <p:custDataLst>
              <p:tags r:id="rId5"/>
            </p:custDataLst>
          </p:nvPr>
        </p:nvSpPr>
        <p:spPr>
          <a:xfrm>
            <a:off x="395605" y="771525"/>
            <a:ext cx="5392420" cy="297180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355600" lvl="0" indent="-355600" algn="l" fontAlgn="ctr">
              <a:lnSpc>
                <a:spcPct val="120000"/>
              </a:lnSpc>
              <a:spcBef>
                <a:spcPts val="0"/>
              </a:spcBef>
              <a:spcAft>
                <a:spcPts val="800"/>
              </a:spcAft>
              <a:buSzPct val="100000"/>
              <a:buFont typeface="Wingdings" panose="05000000000000000000" charset="0"/>
              <a:buChar char="l"/>
            </a:pPr>
            <a:r>
              <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科技创新券</a:t>
            </a:r>
            <a:endParaRPr lang="zh-CN" altLang="en-US" sz="20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355600" lvl="1" indent="0" algn="l" fontAlgn="auto">
              <a:lnSpc>
                <a:spcPct val="150000"/>
              </a:lnSpc>
              <a:spcBef>
                <a:spcPts val="0"/>
              </a:spcBef>
              <a:spcAft>
                <a:spcPts val="800"/>
              </a:spcAft>
              <a:buSzPct val="100000"/>
              <a:buNone/>
            </a:pP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主要是指由</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省级财政</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资金设立，面向</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河南省</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行政区域内</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高新技术企业、科技型中小企业、规上工业企业</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和</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双创团队</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无偿发放，用于支持其通过河南省科研设施与仪器</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共享服务平台</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（网址：http://www.hniss.cn）向</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高等院校、科研院所、中试基地、产业研究院、企事业单位</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等法人管理单位购买科研设施与仪器</a:t>
            </a:r>
            <a:r>
              <a:rPr lang="zh-CN" altLang="en-US" spc="100" dirty="0">
                <a:ln w="3175">
                  <a:noFill/>
                  <a:prstDash val="dash"/>
                </a:ln>
                <a:solidFill>
                  <a:srgbClr val="FF0000"/>
                </a:solidFill>
                <a:uFillTx/>
                <a:latin typeface="微软雅黑" panose="020B0503020204020204" pitchFamily="34" charset="-122"/>
                <a:ea typeface="微软雅黑" panose="020B0503020204020204" pitchFamily="34" charset="-122"/>
                <a:cs typeface="微软雅黑" panose="020B0503020204020204" pitchFamily="34" charset="-122"/>
              </a:rPr>
              <a:t>科技创新服务</a:t>
            </a:r>
            <a:r>
              <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pc="10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3"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642910" y="785800"/>
            <a:ext cx="7786741" cy="3046988"/>
          </a:xfrm>
          <a:prstGeom prst="rect">
            <a:avLst/>
          </a:prstGeom>
        </p:spPr>
        <p:txBody>
          <a:bodyPr wrap="square">
            <a:spAutoFit/>
          </a:bodyPr>
          <a:lstStyle/>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en-US" altLang="zh-CN" sz="1600" b="1" dirty="0" smtClean="0">
              <a:solidFill>
                <a:srgbClr val="2F55C1"/>
              </a:solidFill>
              <a:latin typeface="微软雅黑" panose="020B0503020204020204" pitchFamily="34" charset="-122"/>
              <a:ea typeface="微软雅黑" panose="020B0503020204020204" pitchFamily="34" charset="-122"/>
            </a:endParaRPr>
          </a:p>
          <a:p>
            <a:pPr>
              <a:lnSpc>
                <a:spcPct val="200000"/>
              </a:lnSpc>
            </a:pPr>
            <a:endParaRPr lang="zh-CN" altLang="zh-CN" sz="1600" b="1" dirty="0">
              <a:solidFill>
                <a:srgbClr val="2F55C1"/>
              </a:solidFill>
              <a:latin typeface="微软雅黑" panose="020B0503020204020204" pitchFamily="34" charset="-122"/>
              <a:ea typeface="微软雅黑" panose="020B0503020204020204" pitchFamily="34" charset="-122"/>
            </a:endParaRPr>
          </a:p>
          <a:p>
            <a:pPr>
              <a:lnSpc>
                <a:spcPct val="200000"/>
              </a:lnSpc>
            </a:pPr>
            <a:r>
              <a:rPr lang="zh-CN" altLang="zh-CN" sz="1600" b="1" dirty="0">
                <a:solidFill>
                  <a:srgbClr val="2F55C1"/>
                </a:solidFill>
                <a:latin typeface="微软雅黑" panose="020B0503020204020204" pitchFamily="34" charset="-122"/>
                <a:ea typeface="微软雅黑" panose="020B0503020204020204" pitchFamily="34" charset="-122"/>
              </a:rPr>
              <a:t> </a:t>
            </a:r>
            <a:r>
              <a:rPr lang="en-US" altLang="zh-CN" sz="1600" b="1" dirty="0">
                <a:solidFill>
                  <a:srgbClr val="2F55C1"/>
                </a:solidFill>
                <a:latin typeface="微软雅黑" panose="020B0503020204020204" pitchFamily="34" charset="-122"/>
                <a:ea typeface="微软雅黑" panose="020B0503020204020204" pitchFamily="34" charset="-122"/>
              </a:rPr>
              <a:t>     </a:t>
            </a:r>
            <a:endParaRPr sz="1600" dirty="0">
              <a:latin typeface="微软雅黑" panose="020B0503020204020204" pitchFamily="34" charset="-122"/>
              <a:ea typeface="微软雅黑" panose="020B0503020204020204" pitchFamily="34" charset="-122"/>
            </a:endParaRPr>
          </a:p>
        </p:txBody>
      </p:sp>
      <p:sp>
        <p:nvSpPr>
          <p:cNvPr id="5" name="矩形 4"/>
          <p:cNvSpPr/>
          <p:nvPr/>
        </p:nvSpPr>
        <p:spPr>
          <a:xfrm>
            <a:off x="785786" y="785801"/>
            <a:ext cx="7786742" cy="4246245"/>
          </a:xfrm>
          <a:prstGeom prst="rect">
            <a:avLst/>
          </a:prstGeom>
        </p:spPr>
        <p:txBody>
          <a:bodyPr wrap="square">
            <a:spAutoFit/>
          </a:bodyPr>
          <a:lstStyle/>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省科技厅</a:t>
            </a:r>
            <a:r>
              <a:rPr lang="en-US" altLang="zh-CN" b="1" dirty="0" smtClean="0">
                <a:solidFill>
                  <a:srgbClr val="2F55C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rPr>
              <a:t>负责科技创新券的政策制定、决策指导、监督检查、绩效评价及研究确定科技创新券实施过程中的有关重大事项。</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省财政厅</a:t>
            </a:r>
            <a:r>
              <a:rPr lang="zh-CN" altLang="zh-CN"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负责科技创新券专项资金保障工作。</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endParaRPr lang="en-US" altLang="zh-CN" dirty="0" smtClean="0">
              <a:solidFill>
                <a:srgbClr val="3992DB"/>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zh-CN" sz="2400" b="1"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省共享服务平台</a:t>
            </a:r>
            <a:r>
              <a:rPr lang="zh-CN" altLang="zh-CN" b="1" dirty="0" smtClean="0">
                <a:solidFill>
                  <a:srgbClr val="2F55C1"/>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依托专业机构（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河南省科学器材供应中心</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)作为科技创新券的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专业管理机构</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，负责科技创新券的日常运营和管理，编制与上报年度预算，具体办理科技创新券的</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申领</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审核</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使用</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及</a:t>
            </a:r>
            <a:r>
              <a:rPr lang="zh-CN" altLang="zh-CN"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兑付</a:t>
            </a:r>
            <a:r>
              <a:rPr lang="zh-CN"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rPr>
              <a:t>工作。</a:t>
            </a:r>
            <a:endParaRPr lang="en-US" altLang="zh-CN" dirty="0" smtClean="0">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endParaRPr lang="zh-CN" altLang="zh-CN"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
          <p:cNvSpPr txBox="1"/>
          <p:nvPr>
            <p:custDataLst>
              <p:tags r:id="rId1"/>
            </p:custDataLst>
          </p:nvPr>
        </p:nvSpPr>
        <p:spPr>
          <a:xfrm>
            <a:off x="827534" y="-64"/>
            <a:ext cx="4314825" cy="567470"/>
          </a:xfrm>
          <a:prstGeom prst="rect">
            <a:avLst/>
          </a:prstGeom>
          <a:noFill/>
        </p:spPr>
        <p:txBody>
          <a:bodyPr wrap="square" lIns="47625" tIns="19050" rIns="47625" bIns="19050" rtlCol="0" anchor="b" anchorCtr="0">
            <a:normAutofit/>
          </a:bodyPr>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科技创新券的组织与实施</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650" y="699770"/>
            <a:ext cx="7795895" cy="4217035"/>
          </a:xfrm>
          <a:prstGeom prst="rect">
            <a:avLst/>
          </a:prstGeom>
        </p:spPr>
        <p:txBody>
          <a:bodyPr wrap="square">
            <a:noAutofit/>
          </a:bodyPr>
          <a:lstStyle/>
          <a:p>
            <a:pPr defTabSz="914400">
              <a:lnSpc>
                <a:spcPct val="150000"/>
              </a:lnSpc>
              <a:buFont typeface="Arial" panose="020B0604020202020204" pitchFamily="34" charset="0"/>
              <a:buNone/>
            </a:pPr>
            <a:r>
              <a:rPr lang="zh-CN" altLang="zh-CN" sz="2000" b="1" dirty="0">
                <a:solidFill>
                  <a:schemeClr val="tx1"/>
                </a:solidFill>
                <a:latin typeface="微软雅黑" panose="020B0503020204020204" pitchFamily="34" charset="-122"/>
                <a:ea typeface="微软雅黑" panose="020B0503020204020204" pitchFamily="34" charset="-122"/>
                <a:sym typeface="+mn-ea"/>
              </a:rPr>
              <a:t>支持对象</a:t>
            </a:r>
            <a:endParaRPr lang="zh-CN" altLang="zh-CN" sz="2000" b="1" dirty="0">
              <a:solidFill>
                <a:schemeClr val="tx1"/>
              </a:solidFill>
              <a:latin typeface="微软雅黑" panose="020B0503020204020204" pitchFamily="34" charset="-122"/>
              <a:ea typeface="微软雅黑" panose="020B0503020204020204" pitchFamily="34" charset="-122"/>
              <a:sym typeface="+mn-ea"/>
            </a:endParaRPr>
          </a:p>
          <a:p>
            <a:pPr defTabSz="914400">
              <a:lnSpc>
                <a:spcPct val="150000"/>
              </a:lnSpc>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高新技术企业</a:t>
            </a:r>
            <a:r>
              <a:rPr sz="1425"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在我省登记注册，具有独立法人资格，符合《高新技术企业认定管理办法》（国科发火〔2016〕32号）规定条件，通过省科技厅、财政厅、税务局审核认定且在有效期内的。</a:t>
            </a:r>
            <a:endParaRPr lang="zh-CN" altLang="en-US" sz="1425"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科技型中小企业</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：在我省登记注册，具有独立法人资格，符合《科技型中小企业评价办法》（国科发政〔2017〕115号）规定条件，在科技型中小企业评价系统取得有效编号的企业。</a:t>
            </a:r>
            <a:endParaRPr lang="zh-CN" altLang="en-US" sz="1425"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425" b="1"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双创团队</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：入驻省级及以上科技企业孵化器、大学科技园、众创空间、星创天地等创新创业孵化载体，且不具备法人资格，尚未在我省注册为企业的创新创业团队。</a:t>
            </a:r>
            <a:endParaRPr lang="zh-CN" altLang="en-US" sz="1425" kern="1200" dirty="0">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Arial" panose="020B0604020202020204" pitchFamily="34" charset="0"/>
              <a:buNone/>
            </a:pPr>
            <a:r>
              <a:rPr 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25"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25" b="1" dirty="0">
                <a:latin typeface="微软雅黑" panose="020B0503020204020204" pitchFamily="34" charset="-122"/>
                <a:ea typeface="微软雅黑" panose="020B0503020204020204" pitchFamily="34" charset="-122"/>
                <a:cs typeface="微软雅黑" panose="020B0503020204020204" pitchFamily="34" charset="-122"/>
                <a:sym typeface="+mn-ea"/>
              </a:rPr>
              <a:t>符合规模以上标准的工业企业</a:t>
            </a:r>
            <a:r>
              <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defTabSz="914400">
              <a:lnSpc>
                <a:spcPct val="150000"/>
              </a:lnSpc>
              <a:buClrTx/>
              <a:buSzTx/>
              <a:buFont typeface="Arial" panose="020B0604020202020204" pitchFamily="34" charset="0"/>
              <a:buNone/>
            </a:pPr>
            <a:endParaRPr lang="zh-CN" altLang="en-US" sz="142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defTabSz="914400">
              <a:lnSpc>
                <a:spcPct val="150000"/>
              </a:lnSpc>
              <a:buClrTx/>
              <a:buSzTx/>
              <a:buFont typeface="Arial" panose="020B0604020202020204" pitchFamily="34" charset="0"/>
              <a:buNone/>
            </a:pPr>
            <a:r>
              <a:rPr lang="zh-CN" altLang="en-US" sz="1425" b="1" strike="noStrike" noProof="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25" b="1">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zh-CN" altLang="en-US" sz="1425">
                <a:latin typeface="微软雅黑" panose="020B0503020204020204" pitchFamily="34" charset="-122"/>
                <a:ea typeface="微软雅黑" panose="020B0503020204020204" pitchFamily="34" charset="-122"/>
                <a:cs typeface="微软雅黑" panose="020B0503020204020204" pitchFamily="34" charset="-122"/>
                <a:sym typeface="+mn-ea"/>
              </a:rPr>
              <a:t>科技创新券的支持对象应具有健全的财务管理制度，无不良诚信记录。与开展合作的管理单位无任何隶属、共建、产权纽带等关联关系。</a:t>
            </a:r>
            <a:r>
              <a:rPr lang="zh-CN" altLang="en-US" sz="1425" b="1" strike="noStrike" noProof="1">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25" strike="noStrike" noProof="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科技创新券的支持对象、范围和标准</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756920" y="2474595"/>
            <a:ext cx="7528560" cy="2328545"/>
          </a:xfrm>
          <a:prstGeom prst="rect">
            <a:avLst/>
          </a:prstGeom>
        </p:spPr>
        <p:txBody>
          <a:bodyPr wrap="square">
            <a:noAutofit/>
          </a:bodyPr>
          <a:lstStyle/>
          <a:p>
            <a:pPr algn="just">
              <a:lnSpc>
                <a:spcPct val="200000"/>
              </a:lnSpc>
            </a:pPr>
            <a:r>
              <a:rPr lang="zh-CN" altLang="zh-CN" sz="2000" b="1" dirty="0">
                <a:solidFill>
                  <a:schemeClr val="tx1"/>
                </a:solidFill>
                <a:latin typeface="微软雅黑" panose="020B0503020204020204" pitchFamily="34" charset="-122"/>
                <a:ea typeface="微软雅黑" panose="020B0503020204020204" pitchFamily="34" charset="-122"/>
              </a:rPr>
              <a:t>支持标准</a:t>
            </a: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使用</a:t>
            </a:r>
            <a:r>
              <a:rPr lang="zh-CN" altLang="zh-CN" dirty="0" smtClean="0">
                <a:latin typeface="微软雅黑" panose="020B0503020204020204" pitchFamily="34" charset="-122"/>
                <a:ea typeface="微软雅黑" panose="020B0503020204020204" pitchFamily="34" charset="-122"/>
              </a:rPr>
              <a:t>科研设施与仪器</a:t>
            </a:r>
            <a:r>
              <a:rPr lang="zh-CN" altLang="en-US" dirty="0" smtClean="0">
                <a:latin typeface="微软雅黑" panose="020B0503020204020204" pitchFamily="34" charset="-122"/>
                <a:ea typeface="微软雅黑" panose="020B0503020204020204" pitchFamily="34" charset="-122"/>
              </a:rPr>
              <a:t>开展</a:t>
            </a:r>
            <a:r>
              <a:rPr lang="zh-CN" altLang="zh-CN" dirty="0" smtClean="0">
                <a:latin typeface="微软雅黑" panose="020B0503020204020204" pitchFamily="34" charset="-122"/>
                <a:ea typeface="微软雅黑" panose="020B0503020204020204" pitchFamily="34" charset="-122"/>
              </a:rPr>
              <a:t>共享服务发生的费用</a:t>
            </a:r>
            <a:r>
              <a:rPr lang="zh-CN" altLang="en-US" dirty="0" smtClean="0">
                <a:latin typeface="微软雅黑" panose="020B0503020204020204" pitchFamily="34" charset="-122"/>
                <a:ea typeface="微软雅黑" panose="020B0503020204020204" pitchFamily="34" charset="-122"/>
              </a:rPr>
              <a:t>：</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高新技术企业、科技型中小企业、</a:t>
            </a:r>
            <a:r>
              <a:rPr lang="zh-CN" altLang="zh-CN" dirty="0" smtClean="0">
                <a:solidFill>
                  <a:schemeClr val="tx1"/>
                </a:solidFill>
                <a:latin typeface="微软雅黑" panose="020B0503020204020204" pitchFamily="34" charset="-122"/>
                <a:ea typeface="微软雅黑" panose="020B0503020204020204" pitchFamily="34" charset="-122"/>
              </a:rPr>
              <a:t>规上工业企业</a:t>
            </a:r>
            <a:r>
              <a:rPr lang="zh-CN" altLang="zh-CN" dirty="0" smtClean="0">
                <a:latin typeface="微软雅黑" panose="020B0503020204020204" pitchFamily="34" charset="-122"/>
                <a:ea typeface="微软雅黑" panose="020B0503020204020204" pitchFamily="34" charset="-122"/>
              </a:rPr>
              <a:t>按</a:t>
            </a:r>
            <a:r>
              <a:rPr lang="zh-CN" altLang="zh-CN" dirty="0" smtClean="0">
                <a:solidFill>
                  <a:srgbClr val="FF0000"/>
                </a:solidFill>
                <a:latin typeface="微软雅黑" panose="020B0503020204020204" pitchFamily="34" charset="-122"/>
                <a:ea typeface="微软雅黑" panose="020B0503020204020204" pitchFamily="34" charset="-122"/>
              </a:rPr>
              <a:t>30%</a:t>
            </a:r>
            <a:r>
              <a:rPr lang="zh-CN" altLang="zh-CN" dirty="0" smtClean="0">
                <a:latin typeface="微软雅黑" panose="020B0503020204020204" pitchFamily="34" charset="-122"/>
                <a:ea typeface="微软雅黑" panose="020B0503020204020204" pitchFamily="34" charset="-122"/>
              </a:rPr>
              <a:t>补助</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双创团队按</a:t>
            </a:r>
            <a:r>
              <a:rPr lang="zh-CN" altLang="zh-CN" dirty="0" smtClean="0">
                <a:solidFill>
                  <a:srgbClr val="FF0000"/>
                </a:solidFill>
                <a:latin typeface="微软雅黑" panose="020B0503020204020204" pitchFamily="34" charset="-122"/>
                <a:ea typeface="微软雅黑" panose="020B0503020204020204" pitchFamily="34" charset="-122"/>
              </a:rPr>
              <a:t>50%</a:t>
            </a:r>
            <a:r>
              <a:rPr lang="zh-CN" altLang="zh-CN" dirty="0" smtClean="0">
                <a:latin typeface="微软雅黑" panose="020B0503020204020204" pitchFamily="34" charset="-122"/>
                <a:ea typeface="微软雅黑" panose="020B0503020204020204" pitchFamily="34" charset="-122"/>
              </a:rPr>
              <a:t>补助</a:t>
            </a:r>
            <a:endParaRPr lang="zh-CN" altLang="zh-CN" dirty="0" smtClean="0">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dirty="0" smtClean="0">
                <a:latin typeface="微软雅黑" panose="020B0503020204020204" pitchFamily="34" charset="-122"/>
                <a:ea typeface="微软雅黑" panose="020B0503020204020204" pitchFamily="34" charset="-122"/>
              </a:rPr>
              <a:t>同一支持对象每年最高补助</a:t>
            </a:r>
            <a:r>
              <a:rPr lang="zh-CN" altLang="zh-CN" dirty="0" smtClean="0">
                <a:solidFill>
                  <a:srgbClr val="FF0000"/>
                </a:solidFill>
                <a:latin typeface="微软雅黑" panose="020B0503020204020204" pitchFamily="34" charset="-122"/>
                <a:ea typeface="微软雅黑" panose="020B0503020204020204" pitchFamily="34" charset="-122"/>
              </a:rPr>
              <a:t>30万元</a:t>
            </a:r>
            <a:endParaRPr lang="en-US" altLang="zh-CN"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buClrTx/>
              <a:buSzTx/>
              <a:buNone/>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smtClean="0">
                <a:solidFill>
                  <a:srgbClr val="FF0000"/>
                </a:solidFill>
                <a:latin typeface="微软雅黑" panose="020B0503020204020204" pitchFamily="34" charset="-122"/>
                <a:ea typeface="微软雅黑" panose="020B0503020204020204" pitchFamily="34" charset="-122"/>
              </a:rPr>
              <a:t>省创新联合体内企业</a:t>
            </a:r>
            <a:r>
              <a:rPr lang="zh-CN" altLang="en-US" dirty="0" smtClean="0">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创新龙头企业</a:t>
            </a:r>
            <a:r>
              <a:rPr lang="zh-CN" altLang="en-US" dirty="0" smtClean="0">
                <a:latin typeface="微软雅黑" panose="020B0503020204020204" pitchFamily="34" charset="-122"/>
                <a:ea typeface="微软雅黑" panose="020B0503020204020204" pitchFamily="34" charset="-122"/>
              </a:rPr>
              <a:t>、</a:t>
            </a:r>
            <a:r>
              <a:rPr lang="zh-CN" altLang="en-US" dirty="0" smtClean="0">
                <a:solidFill>
                  <a:srgbClr val="FF0000"/>
                </a:solidFill>
                <a:latin typeface="微软雅黑" panose="020B0503020204020204" pitchFamily="34" charset="-122"/>
                <a:ea typeface="微软雅黑" panose="020B0503020204020204" pitchFamily="34" charset="-122"/>
              </a:rPr>
              <a:t>瞪羚企业每年最高补助</a:t>
            </a:r>
            <a:r>
              <a:rPr lang="en-US" altLang="zh-CN" dirty="0" smtClean="0">
                <a:solidFill>
                  <a:srgbClr val="FF0000"/>
                </a:solidFill>
                <a:latin typeface="微软雅黑" panose="020B0503020204020204" pitchFamily="34" charset="-122"/>
                <a:ea typeface="微软雅黑" panose="020B0503020204020204" pitchFamily="34" charset="-122"/>
              </a:rPr>
              <a:t>50</a:t>
            </a:r>
            <a:r>
              <a:rPr lang="zh-CN" altLang="en-US" dirty="0" smtClean="0">
                <a:solidFill>
                  <a:srgbClr val="FF0000"/>
                </a:solidFill>
                <a:latin typeface="微软雅黑" panose="020B0503020204020204" pitchFamily="34" charset="-122"/>
                <a:ea typeface="微软雅黑" panose="020B0503020204020204" pitchFamily="34" charset="-122"/>
              </a:rPr>
              <a:t>万元</a:t>
            </a:r>
            <a:endParaRPr lang="zh-CN" altLang="zh-CN" dirty="0" smtClean="0">
              <a:solidFill>
                <a:srgbClr val="FF0000"/>
              </a:solidFill>
              <a:latin typeface="微软雅黑" panose="020B0503020204020204" pitchFamily="34" charset="-122"/>
              <a:ea typeface="微软雅黑" panose="020B0503020204020204" pitchFamily="34" charset="-122"/>
            </a:endParaRPr>
          </a:p>
          <a:p>
            <a:pPr algn="just">
              <a:lnSpc>
                <a:spcPct val="150000"/>
              </a:lnSpc>
              <a:buClrTx/>
              <a:buSzTx/>
              <a:buNone/>
            </a:pPr>
            <a:endParaRPr lang="zh-CN" altLang="zh-CN" dirty="0" smtClean="0">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6017260"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科技创新券的支持对象、范围、标准与发放形式</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TextBox 10"/>
          <p:cNvSpPr txBox="1"/>
          <p:nvPr>
            <p:custDataLst>
              <p:tags r:id="rId2"/>
            </p:custDataLst>
          </p:nvPr>
        </p:nvSpPr>
        <p:spPr>
          <a:xfrm>
            <a:off x="755751" y="771566"/>
            <a:ext cx="7529756" cy="1799590"/>
          </a:xfrm>
          <a:prstGeom prst="rect">
            <a:avLst/>
          </a:prstGeom>
          <a:noFill/>
        </p:spPr>
        <p:txBody>
          <a:bodyPr wrap="square" lIns="91472" tIns="45736" rIns="91472" bIns="45736" rtlCol="0">
            <a:spAutoFit/>
          </a:bodyPr>
          <a:lstStyle/>
          <a:p>
            <a:pPr algn="l">
              <a:lnSpc>
                <a:spcPct val="150000"/>
              </a:lnSpc>
              <a:buClrTx/>
              <a:buSzTx/>
              <a:buFont typeface="Arial" panose="020B0604020202020204" pitchFamily="34" charset="0"/>
            </a:pPr>
            <a:r>
              <a:rPr lang="zh-CN" altLang="en-US" sz="2000" b="1" spc="140" dirty="0">
                <a:solidFill>
                  <a:schemeClr val="tx1"/>
                </a:solidFill>
                <a:uFillTx/>
                <a:latin typeface="微软雅黑" panose="020B0503020204020204" pitchFamily="34" charset="-122"/>
                <a:ea typeface="微软雅黑" panose="020B0503020204020204" pitchFamily="34" charset="-122"/>
                <a:sym typeface="+mn-ea"/>
              </a:rPr>
              <a:t>支持范围</a:t>
            </a:r>
            <a:r>
              <a:rPr lang="en-US" altLang="zh-CN" sz="1600" b="1" dirty="0">
                <a:solidFill>
                  <a:schemeClr val="tx1"/>
                </a:solidFill>
                <a:latin typeface="微软雅黑" panose="020B0503020204020204" pitchFamily="34" charset="-122"/>
                <a:ea typeface="微软雅黑" panose="020B0503020204020204" pitchFamily="34" charset="-122"/>
                <a:sym typeface="+mn-ea"/>
              </a:rPr>
              <a:t>     </a:t>
            </a:r>
            <a:r>
              <a:rPr lang="zh-CN" altLang="zh-CN" dirty="0" smtClean="0">
                <a:latin typeface="微软雅黑" panose="020B0503020204020204" pitchFamily="34" charset="-122"/>
                <a:ea typeface="微软雅黑" panose="020B0503020204020204" pitchFamily="34" charset="-122"/>
              </a:rPr>
              <a:t>仅限</a:t>
            </a:r>
            <a:r>
              <a:rPr lang="zh-CN" altLang="en-US" dirty="0" smtClean="0">
                <a:latin typeface="微软雅黑" panose="020B0503020204020204" pitchFamily="34" charset="-122"/>
                <a:ea typeface="微软雅黑" panose="020B0503020204020204" pitchFamily="34" charset="-122"/>
              </a:rPr>
              <a:t>使用</a:t>
            </a:r>
            <a:r>
              <a:rPr lang="zh-CN" altLang="zh-CN" dirty="0" smtClean="0">
                <a:latin typeface="微软雅黑" panose="020B0503020204020204" pitchFamily="34" charset="-122"/>
                <a:ea typeface="微软雅黑" panose="020B0503020204020204" pitchFamily="34" charset="-122"/>
              </a:rPr>
              <a:t>科研设施与仪器共享服务，包括：</a:t>
            </a:r>
            <a:r>
              <a:rPr lang="zh-CN" altLang="zh-CN" dirty="0" smtClean="0">
                <a:solidFill>
                  <a:srgbClr val="FF0000"/>
                </a:solidFill>
                <a:latin typeface="微软雅黑" panose="020B0503020204020204" pitchFamily="34" charset="-122"/>
                <a:ea typeface="微软雅黑" panose="020B0503020204020204" pitchFamily="34" charset="-122"/>
              </a:rPr>
              <a:t>研究开发</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标准制定</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检验检测</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计算服务</a:t>
            </a:r>
            <a:r>
              <a:rPr lang="zh-CN"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FF0000"/>
                </a:solidFill>
                <a:latin typeface="微软雅黑" panose="020B0503020204020204" pitchFamily="34" charset="-122"/>
                <a:ea typeface="微软雅黑" panose="020B0503020204020204" pitchFamily="34" charset="-122"/>
              </a:rPr>
              <a:t>中试服务</a:t>
            </a:r>
            <a:r>
              <a:rPr lang="zh-CN" altLang="zh-CN" dirty="0" smtClean="0">
                <a:latin typeface="微软雅黑" panose="020B0503020204020204" pitchFamily="34" charset="-122"/>
                <a:ea typeface="微软雅黑" panose="020B0503020204020204" pitchFamily="34" charset="-122"/>
              </a:rPr>
              <a:t>等</a:t>
            </a:r>
            <a:r>
              <a:rPr lang="zh-CN" altLang="zh-CN" dirty="0" smtClean="0">
                <a:solidFill>
                  <a:srgbClr val="FF0000"/>
                </a:solidFill>
                <a:latin typeface="微软雅黑" panose="020B0503020204020204" pitchFamily="34" charset="-122"/>
                <a:ea typeface="微软雅黑" panose="020B0503020204020204" pitchFamily="34" charset="-122"/>
              </a:rPr>
              <a:t>科技创新活动</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sym typeface="+mn-ea"/>
              </a:rPr>
              <a:t>注：按照法律法规或者强制性标准要求必须开展的</a:t>
            </a:r>
            <a:r>
              <a:rPr lang="zh-CN" altLang="zh-CN" dirty="0" smtClean="0">
                <a:solidFill>
                  <a:srgbClr val="FF0000"/>
                </a:solidFill>
                <a:latin typeface="微软雅黑" panose="020B0503020204020204" pitchFamily="34" charset="-122"/>
                <a:ea typeface="微软雅黑" panose="020B0503020204020204" pitchFamily="34" charset="-122"/>
                <a:sym typeface="+mn-ea"/>
              </a:rPr>
              <a:t>强制检测</a:t>
            </a:r>
            <a:r>
              <a:rPr lang="zh-CN" altLang="zh-CN" dirty="0" smtClean="0">
                <a:latin typeface="微软雅黑" panose="020B0503020204020204" pitchFamily="34" charset="-122"/>
                <a:ea typeface="微软雅黑" panose="020B0503020204020204" pitchFamily="34" charset="-122"/>
                <a:sym typeface="+mn-ea"/>
              </a:rPr>
              <a:t>和</a:t>
            </a:r>
            <a:r>
              <a:rPr lang="zh-CN" altLang="zh-CN" dirty="0" smtClean="0">
                <a:solidFill>
                  <a:srgbClr val="FF0000"/>
                </a:solidFill>
                <a:latin typeface="微软雅黑" panose="020B0503020204020204" pitchFamily="34" charset="-122"/>
                <a:ea typeface="微软雅黑" panose="020B0503020204020204" pitchFamily="34" charset="-122"/>
                <a:sym typeface="+mn-ea"/>
              </a:rPr>
              <a:t>法定检测</a:t>
            </a:r>
            <a:r>
              <a:rPr lang="zh-CN" altLang="zh-CN" dirty="0" smtClean="0">
                <a:latin typeface="微软雅黑" panose="020B0503020204020204" pitchFamily="34" charset="-122"/>
                <a:ea typeface="微软雅黑" panose="020B0503020204020204" pitchFamily="34" charset="-122"/>
                <a:sym typeface="+mn-ea"/>
              </a:rPr>
              <a:t>等非科技创新活动，不在支持范围。</a:t>
            </a:r>
            <a:r>
              <a:rPr lang="zh-CN" altLang="en-US" dirty="0" smtClean="0">
                <a:latin typeface="微软雅黑" panose="020B0503020204020204" pitchFamily="34" charset="-122"/>
                <a:ea typeface="微软雅黑" panose="020B0503020204020204" pitchFamily="34" charset="-122"/>
              </a:rPr>
              <a:t>）</a:t>
            </a:r>
            <a:endParaRPr lang="zh-CN" altLang="en-US"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内容占位符 2"/>
          <p:cNvSpPr>
            <a:spLocks noGrp="1"/>
          </p:cNvSpPr>
          <p:nvPr>
            <p:ph idx="1"/>
            <p:custDataLst>
              <p:tags r:id="rId1"/>
            </p:custDataLst>
          </p:nvPr>
        </p:nvSpPr>
        <p:spPr>
          <a:xfrm>
            <a:off x="827405" y="1347470"/>
            <a:ext cx="7593330" cy="3583637"/>
          </a:xfrm>
        </p:spPr>
        <p:txBody>
          <a:bodyPr vert="horz" lIns="68580" tIns="34290" rIns="68580" bIns="34290" anchor="t" anchorCtr="0">
            <a:noAutofit/>
          </a:bodyPr>
          <a:lstStyle/>
          <a:p>
            <a:pPr marL="0" indent="0" defTabSz="914400">
              <a:lnSpc>
                <a:spcPct val="150000"/>
              </a:lnSpc>
              <a:buFont typeface="Wingdings" panose="05000000000000000000" charset="0"/>
              <a:buNone/>
            </a:pPr>
            <a:r>
              <a:rPr lang="zh-CN" sz="18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科技创新券，以</a:t>
            </a:r>
            <a:r>
              <a:rPr lang="zh-CN" altLang="zh-CN" sz="1800" b="1" kern="1200" dirty="0" smtClean="0">
                <a:solidFill>
                  <a:schemeClr val="tx1"/>
                </a:solidFill>
                <a:latin typeface="微软雅黑" panose="020B0503020204020204" pitchFamily="34" charset="-122"/>
                <a:ea typeface="微软雅黑" panose="020B0503020204020204" pitchFamily="34" charset="-122"/>
                <a:cs typeface="+mn-cs"/>
              </a:rPr>
              <a:t>电子券</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形式发放。</a:t>
            </a:r>
            <a:r>
              <a:rPr lang="zh-CN" altLang="zh-CN" sz="1800" dirty="0" smtClean="0">
                <a:latin typeface="微软雅黑" panose="020B0503020204020204" pitchFamily="34" charset="-122"/>
                <a:ea typeface="微软雅黑" panose="020B0503020204020204" pitchFamily="34" charset="-122"/>
                <a:sym typeface="+mn-ea"/>
              </a:rPr>
              <a:t>企业用户通过</a:t>
            </a:r>
            <a:r>
              <a:rPr lang="zh-CN" altLang="zh-CN" sz="1800" b="1" dirty="0" smtClean="0">
                <a:latin typeface="微软雅黑" panose="020B0503020204020204" pitchFamily="34" charset="-122"/>
                <a:ea typeface="微软雅黑" panose="020B0503020204020204" pitchFamily="34" charset="-122"/>
                <a:sym typeface="+mn-ea"/>
              </a:rPr>
              <a:t>省平台在线申领</a:t>
            </a:r>
            <a:r>
              <a:rPr lang="zh-CN" altLang="zh-CN" sz="1800" dirty="0" smtClean="0">
                <a:latin typeface="微软雅黑" panose="020B0503020204020204" pitchFamily="34" charset="-122"/>
                <a:ea typeface="微软雅黑" panose="020B0503020204020204" pitchFamily="34" charset="-122"/>
                <a:sym typeface="+mn-ea"/>
              </a:rPr>
              <a:t>测试费用的30%创新券后，到管理单位结算时实时抵扣。</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a:t>
            </a:r>
            <a:r>
              <a:rPr lang="zh-CN" altLang="zh-CN" sz="1800" dirty="0" smtClean="0">
                <a:latin typeface="微软雅黑" panose="020B0503020204020204" pitchFamily="34" charset="-122"/>
                <a:ea typeface="微软雅黑" panose="020B0503020204020204" pitchFamily="34" charset="-122"/>
                <a:sym typeface="+mn-ea"/>
              </a:rPr>
              <a:t>注：2021年已经开始发放科技创新券，</a:t>
            </a:r>
            <a:r>
              <a:rPr lang="zh-CN" altLang="zh-CN" sz="1800" b="1" dirty="0" smtClean="0">
                <a:latin typeface="微软雅黑" panose="020B0503020204020204" pitchFamily="34" charset="-122"/>
                <a:ea typeface="微软雅黑" panose="020B0503020204020204" pitchFamily="34" charset="-122"/>
                <a:sym typeface="+mn-ea"/>
              </a:rPr>
              <a:t>不再采用后补助的形式</a:t>
            </a:r>
            <a:r>
              <a:rPr lang="zh-CN" altLang="zh-CN" sz="1800" dirty="0" smtClean="0">
                <a:latin typeface="微软雅黑" panose="020B0503020204020204" pitchFamily="34" charset="-122"/>
                <a:ea typeface="微软雅黑" panose="020B0503020204020204" pitchFamily="34" charset="-122"/>
                <a:sym typeface="+mn-ea"/>
              </a:rPr>
              <a:t>进行补贴。</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r>
              <a:rPr lang="zh-CN" sz="18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使用原则</a:t>
            </a:r>
            <a:r>
              <a:rPr lang="zh-CN" altLang="zh-CN" sz="1800" dirty="0" smtClean="0">
                <a:latin typeface="微软雅黑" panose="020B0503020204020204" pitchFamily="34" charset="-122"/>
                <a:ea typeface="微软雅黑" panose="020B0503020204020204" pitchFamily="34" charset="-122"/>
                <a:sym typeface="+mn-ea"/>
              </a:rPr>
              <a:t>遵循</a:t>
            </a:r>
            <a:r>
              <a:rPr lang="zh-CN" altLang="zh-CN" sz="1800" b="1" kern="1200" dirty="0" smtClean="0">
                <a:solidFill>
                  <a:schemeClr val="tx1"/>
                </a:solidFill>
                <a:latin typeface="微软雅黑" panose="020B0503020204020204" pitchFamily="34" charset="-122"/>
                <a:ea typeface="微软雅黑" panose="020B0503020204020204" pitchFamily="34" charset="-122"/>
                <a:cs typeface="+mn-cs"/>
              </a:rPr>
              <a:t>先申用先兑付</a:t>
            </a:r>
            <a:r>
              <a:rPr lang="zh-CN" altLang="zh-CN" sz="1800" kern="1200" dirty="0" smtClean="0">
                <a:solidFill>
                  <a:schemeClr val="tx1"/>
                </a:solidFill>
                <a:latin typeface="微软雅黑" panose="020B0503020204020204" pitchFamily="34" charset="-122"/>
                <a:ea typeface="微软雅黑" panose="020B0503020204020204" pitchFamily="34" charset="-122"/>
                <a:cs typeface="+mn-cs"/>
              </a:rPr>
              <a:t>，当年用户申请用券总金额达到省科技厅、省财政厅发布科技创新券年度总额度后停止申用。</a:t>
            </a: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a:p>
            <a:pPr marL="0" indent="0" defTabSz="914400">
              <a:lnSpc>
                <a:spcPct val="150000"/>
              </a:lnSpc>
              <a:buFont typeface="Wingdings" panose="05000000000000000000" charset="0"/>
              <a:buNone/>
            </a:pPr>
            <a:endParaRPr lang="zh-CN" altLang="zh-CN" sz="1800" kern="1200" dirty="0" smtClean="0">
              <a:solidFill>
                <a:schemeClr val="tx1"/>
              </a:solidFill>
              <a:latin typeface="微软雅黑" panose="020B0503020204020204" pitchFamily="34" charset="-122"/>
              <a:ea typeface="微软雅黑" panose="020B0503020204020204" pitchFamily="34" charset="-122"/>
              <a:cs typeface="+mn-cs"/>
            </a:endParaRPr>
          </a:p>
        </p:txBody>
      </p:sp>
      <p:sp>
        <p:nvSpPr>
          <p:cNvPr id="2" name="文本框 1"/>
          <p:cNvSpPr txBox="1"/>
          <p:nvPr/>
        </p:nvSpPr>
        <p:spPr>
          <a:xfrm>
            <a:off x="899795" y="876935"/>
            <a:ext cx="4572000" cy="398780"/>
          </a:xfrm>
          <a:prstGeom prst="rect">
            <a:avLst/>
          </a:prstGeom>
          <a:noFill/>
        </p:spPr>
        <p:txBody>
          <a:bodyPr wrap="square" rtlCol="0" anchor="t">
            <a:spAutoFit/>
          </a:bodyPr>
          <a:lstStyle/>
          <a:p>
            <a:r>
              <a:rPr lang="zh-CN" altLang="en-US" sz="2000" b="1" spc="140" dirty="0">
                <a:uFillTx/>
                <a:latin typeface="微软雅黑" panose="020B0503020204020204" pitchFamily="34" charset="-122"/>
                <a:ea typeface="微软雅黑" panose="020B0503020204020204" pitchFamily="34" charset="-122"/>
                <a:sym typeface="+mn-ea"/>
              </a:rPr>
              <a:t>发放形式</a:t>
            </a:r>
            <a:endParaRPr lang="zh-CN" altLang="en-US" sz="2000" b="1" spc="140" dirty="0">
              <a:solidFill>
                <a:srgbClr val="2F55C1"/>
              </a:solidFill>
              <a:uFillTx/>
              <a:latin typeface="微软雅黑" panose="020B0503020204020204" pitchFamily="34" charset="-122"/>
              <a:ea typeface="微软雅黑" panose="020B0503020204020204" pitchFamily="34" charset="-122"/>
              <a:sym typeface="+mn-ea"/>
            </a:endParaRPr>
          </a:p>
        </p:txBody>
      </p:sp>
      <p:sp>
        <p:nvSpPr>
          <p:cNvPr id="4" name="文本框 1"/>
          <p:cNvSpPr txBox="1"/>
          <p:nvPr>
            <p:custDataLst>
              <p:tags r:id="rId2"/>
            </p:custDataLst>
          </p:nvPr>
        </p:nvSpPr>
        <p:spPr>
          <a:xfrm>
            <a:off x="827405" y="0"/>
            <a:ext cx="6017260"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科技创新券的支持对象、范围、标准与发放形式</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4180687" y="3075474"/>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2259330" y="2020570"/>
            <a:ext cx="4052570" cy="1213485"/>
            <a:chOff x="4741" y="3950"/>
            <a:chExt cx="6382" cy="1911"/>
          </a:xfrm>
        </p:grpSpPr>
        <p:sp>
          <p:nvSpPr>
            <p:cNvPr id="6" name="TextBox 5"/>
            <p:cNvSpPr txBox="1"/>
            <p:nvPr>
              <p:custDataLst>
                <p:tags r:id="rId2"/>
              </p:custDataLst>
            </p:nvPr>
          </p:nvSpPr>
          <p:spPr>
            <a:xfrm>
              <a:off x="6807" y="3950"/>
              <a:ext cx="1565" cy="963"/>
            </a:xfrm>
            <a:prstGeom prst="rect">
              <a:avLst/>
            </a:prstGeom>
            <a:noFill/>
          </p:spPr>
          <p:txBody>
            <a:bodyPr wrap="none" rtlCol="0">
              <a:noAutofit/>
            </a:bodyPr>
            <a:lstStyle/>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custDataLst>
                <p:tags r:id="rId3"/>
              </p:custDataLst>
            </p:nvPr>
          </p:nvSpPr>
          <p:spPr>
            <a:xfrm>
              <a:off x="8157" y="4137"/>
              <a:ext cx="880" cy="725"/>
            </a:xfrm>
            <a:prstGeom prst="rect">
              <a:avLst/>
            </a:prstGeom>
            <a:noFill/>
          </p:spPr>
          <p:txBody>
            <a:bodyPr wrap="none" rtlCol="0">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01</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1" name="直接连接符 10"/>
            <p:cNvCxnSpPr/>
            <p:nvPr>
              <p:custDataLst>
                <p:tags r:id="rId4"/>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5"/>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4741" y="4157"/>
              <a:ext cx="1598" cy="1454"/>
              <a:chOff x="3010287" y="2639522"/>
              <a:chExt cx="1014700" cy="923402"/>
            </a:xfrm>
          </p:grpSpPr>
          <p:sp>
            <p:nvSpPr>
              <p:cNvPr id="8" name="圆角矩形 7"/>
              <p:cNvSpPr/>
              <p:nvPr>
                <p:custDataLst>
                  <p:tags r:id="rId6"/>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custDataLst>
                  <p:tags r:id="rId7"/>
                </p:custDataLst>
              </p:nvPr>
            </p:nvPicPr>
            <p:blipFill>
              <a:blip r:embed="rId8"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3" name="文本框 2"/>
          <p:cNvSpPr txBox="1"/>
          <p:nvPr/>
        </p:nvSpPr>
        <p:spPr>
          <a:xfrm>
            <a:off x="3495675" y="2355850"/>
            <a:ext cx="4110990" cy="953135"/>
          </a:xfrm>
          <a:prstGeom prst="rect">
            <a:avLst/>
          </a:prstGeom>
          <a:noFill/>
        </p:spPr>
        <p:txBody>
          <a:bodyPr wrap="square" rtlCol="0">
            <a:noAutofit/>
          </a:bodyPr>
          <a:lstStyle/>
          <a:p>
            <a:pPr algn="just">
              <a:lnSpc>
                <a:spcPct val="200000"/>
              </a:lnSpc>
            </a:pPr>
            <a:r>
              <a:rPr lang="zh-CN" altLang="en-US" sz="2800" b="1" dirty="0" smtClean="0">
                <a:solidFill>
                  <a:srgbClr val="3992DB"/>
                </a:solidFill>
                <a:latin typeface="微软雅黑" panose="020B0503020204020204" pitchFamily="34" charset="-122"/>
                <a:ea typeface="微软雅黑" panose="020B0503020204020204" pitchFamily="34" charset="-122"/>
                <a:sym typeface="+mn-ea"/>
              </a:rPr>
              <a:t>政策出台的背景及意义</a:t>
            </a: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grpSp>
        <p:nvGrpSpPr>
          <p:cNvPr id="20" name="组合 19"/>
          <p:cNvGrpSpPr/>
          <p:nvPr/>
        </p:nvGrpSpPr>
        <p:grpSpPr>
          <a:xfrm>
            <a:off x="611505" y="263525"/>
            <a:ext cx="3161665" cy="662305"/>
            <a:chOff x="963" y="415"/>
            <a:chExt cx="4979" cy="1043"/>
          </a:xfrm>
        </p:grpSpPr>
        <p:sp>
          <p:nvSpPr>
            <p:cNvPr id="5" name="Text Placeholder 4"/>
            <p:cNvSpPr txBox="1"/>
            <p:nvPr>
              <p:custDataLst>
                <p:tags r:id="rId9"/>
              </p:custDataLst>
            </p:nvPr>
          </p:nvSpPr>
          <p:spPr>
            <a:xfrm>
              <a:off x="963" y="676"/>
              <a:ext cx="3553"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custDataLst>
                <p:tags r:id="rId10"/>
              </p:custDataLst>
            </p:nvPr>
          </p:nvSpPr>
          <p:spPr>
            <a:xfrm>
              <a:off x="1820" y="763"/>
              <a:ext cx="1187" cy="400"/>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176"/>
            <p:cNvSpPr/>
            <p:nvPr>
              <p:custDataLst>
                <p:tags r:id="rId11"/>
              </p:custDataLst>
            </p:nvPr>
          </p:nvSpPr>
          <p:spPr bwMode="auto">
            <a:xfrm>
              <a:off x="1052" y="415"/>
              <a:ext cx="718" cy="72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custDataLst>
                <p:tags r:id="rId12"/>
              </p:custDataLst>
            </p:nvPr>
          </p:nvSpPr>
          <p:spPr>
            <a:xfrm>
              <a:off x="2772" y="676"/>
              <a:ext cx="3171" cy="497"/>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30885" y="762635"/>
            <a:ext cx="7682230" cy="4191000"/>
          </a:xfrm>
          <a:prstGeom prst="rect">
            <a:avLst/>
          </a:prstGeom>
        </p:spPr>
        <p:txBody>
          <a:bodyPr wrap="square">
            <a:noAutofit/>
          </a:bodyPr>
          <a:lstStyle/>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785786" y="785800"/>
            <a:ext cx="7779729" cy="4214841"/>
          </a:xfrm>
          <a:prstGeom prst="rect">
            <a:avLst/>
          </a:prstGeom>
        </p:spPr>
        <p:txBody>
          <a:bodyPr wrap="square">
            <a:noAutofit/>
          </a:bodyPr>
          <a:lstStyle/>
          <a:p>
            <a:pPr algn="l" fontAlgn="auto">
              <a:lnSpc>
                <a:spcPct val="200000"/>
              </a:lnSpc>
              <a:buClrTx/>
              <a:buSzTx/>
              <a:buFontTx/>
            </a:pPr>
            <a:r>
              <a:rPr lang="zh-CN" altLang="en-US" sz="1600" b="1" strike="noStrike" noProof="1" smtClean="0">
                <a:solidFill>
                  <a:schemeClr val="tx1"/>
                </a:solidFill>
                <a:latin typeface="微软雅黑" panose="020B0503020204020204" pitchFamily="34" charset="-122"/>
                <a:ea typeface="微软雅黑" panose="020B0503020204020204" pitchFamily="34" charset="-122"/>
              </a:rPr>
              <a:t>管理单位</a:t>
            </a:r>
            <a:r>
              <a:rPr lang="zh-CN" altLang="en-US" sz="1600" strike="noStrike" noProof="1" smtClean="0">
                <a:solidFill>
                  <a:schemeClr val="tx1"/>
                </a:solidFill>
                <a:latin typeface="微软雅黑" panose="020B0503020204020204" pitchFamily="34" charset="-122"/>
                <a:ea typeface="微软雅黑" panose="020B0503020204020204" pitchFamily="34" charset="-122"/>
              </a:rPr>
              <a:t> </a:t>
            </a:r>
            <a:endParaRPr lang="en-US" altLang="zh-CN"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在省共享平台</a:t>
            </a:r>
            <a:r>
              <a:rPr lang="zh-CN" altLang="en-US" sz="1600" noProof="1" smtClean="0">
                <a:solidFill>
                  <a:srgbClr val="FF0000"/>
                </a:solidFill>
                <a:latin typeface="微软雅黑" panose="020B0503020204020204" pitchFamily="34" charset="-122"/>
                <a:ea typeface="微软雅黑" panose="020B0503020204020204" pitchFamily="34" charset="-122"/>
              </a:rPr>
              <a:t>注册</a:t>
            </a:r>
            <a:r>
              <a:rPr lang="zh-CN" altLang="en-US" sz="1600" noProof="1" smtClean="0">
                <a:latin typeface="微软雅黑" panose="020B0503020204020204" pitchFamily="34" charset="-122"/>
                <a:ea typeface="微软雅黑" panose="020B0503020204020204" pitchFamily="34" charset="-122"/>
              </a:rPr>
              <a:t>，为科技创新券持有对象</a:t>
            </a:r>
            <a:r>
              <a:rPr lang="zh-CN" altLang="en-US" sz="1600" noProof="1" smtClean="0">
                <a:solidFill>
                  <a:srgbClr val="FF0000"/>
                </a:solidFill>
                <a:latin typeface="微软雅黑" panose="020B0503020204020204" pitchFamily="34" charset="-122"/>
                <a:ea typeface="微软雅黑" panose="020B0503020204020204" pitchFamily="34" charset="-122"/>
              </a:rPr>
              <a:t>提供科研设施与仪器共享服务</a:t>
            </a:r>
            <a:r>
              <a:rPr lang="zh-CN" altLang="en-US" sz="1600" noProof="1" smtClean="0">
                <a:latin typeface="微软雅黑" panose="020B0503020204020204" pitchFamily="34" charset="-122"/>
                <a:ea typeface="微软雅黑" panose="020B0503020204020204" pitchFamily="34" charset="-122"/>
              </a:rPr>
              <a:t>、接收创新券、上传材料、</a:t>
            </a:r>
            <a:r>
              <a:rPr lang="zh-CN" altLang="en-US" sz="1600" smtClean="0">
                <a:solidFill>
                  <a:srgbClr val="FF0000"/>
                </a:solidFill>
                <a:latin typeface="微软雅黑" panose="020B0503020204020204" pitchFamily="34" charset="-122"/>
                <a:ea typeface="微软雅黑" panose="020B0503020204020204" pitchFamily="34" charset="-122"/>
                <a:sym typeface="+mn-ea"/>
              </a:rPr>
              <a:t>提交兑付申请</a:t>
            </a:r>
            <a:endParaRPr lang="en-US" altLang="zh-CN" sz="1600" noProof="1" smtClean="0">
              <a:solidFill>
                <a:srgbClr val="FF0000"/>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strike="noStrike" noProof="1" smtClean="0">
                <a:latin typeface="微软雅黑" panose="020B0503020204020204" pitchFamily="34" charset="-122"/>
                <a:ea typeface="微软雅黑" panose="020B0503020204020204" pitchFamily="34" charset="-122"/>
              </a:rPr>
              <a:t>具备基本条件：</a:t>
            </a:r>
            <a:endParaRPr lang="en-US" altLang="zh-CN" sz="1600" strike="noStrike"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strike="noStrike" noProof="1" smtClean="0">
                <a:solidFill>
                  <a:schemeClr val="tx1"/>
                </a:solidFill>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strike="noStrike" noProof="1" smtClean="0">
                <a:solidFill>
                  <a:schemeClr val="tx1"/>
                </a:solidFill>
                <a:latin typeface="微软雅黑" panose="020B0503020204020204" pitchFamily="34" charset="-122"/>
                <a:ea typeface="微软雅黑" panose="020B0503020204020204" pitchFamily="34" charset="-122"/>
              </a:rPr>
              <a:t>需要具备科研设施与仪器共享服务能力，有一定数量的专职技术人员</a:t>
            </a:r>
            <a:endParaRPr lang="en-US" altLang="zh-CN"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1" smtClean="0">
                <a:latin typeface="微软雅黑" panose="020B0503020204020204" pitchFamily="34" charset="-122"/>
                <a:ea typeface="微软雅黑" panose="020B0503020204020204" pitchFamily="34" charset="-122"/>
              </a:rPr>
              <a:t>有明确的服务内容、服务规范、收费标准</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altLang="en-US" sz="1600" noProof="1" smtClean="0">
                <a:latin typeface="微软雅黑" panose="020B0503020204020204" pitchFamily="34" charset="-122"/>
                <a:ea typeface="微软雅黑" panose="020B0503020204020204" pitchFamily="34" charset="-122"/>
              </a:rPr>
              <a:t>  </a:t>
            </a: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noProof="1" smtClean="0">
                <a:latin typeface="微软雅黑" panose="020B0503020204020204" pitchFamily="34" charset="-122"/>
                <a:ea typeface="微软雅黑" panose="020B0503020204020204" pitchFamily="34" charset="-122"/>
              </a:rPr>
              <a:t>无不良信用记录</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接收创新券的管理单位类型</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55650" y="555625"/>
            <a:ext cx="7682230" cy="4029710"/>
          </a:xfrm>
          <a:prstGeom prst="rect">
            <a:avLst/>
          </a:prstGeom>
        </p:spPr>
        <p:txBody>
          <a:bodyPr wrap="square">
            <a:noAutofit/>
          </a:bodyPr>
          <a:lstStyle/>
          <a:p>
            <a:pPr algn="l" fontAlgn="auto">
              <a:lnSpc>
                <a:spcPct val="200000"/>
              </a:lnSpc>
              <a:buClrTx/>
              <a:buSzTx/>
              <a:buFontTx/>
            </a:pPr>
            <a:r>
              <a:rPr lang="zh-CN" altLang="en-US" sz="1600" smtClean="0">
                <a:latin typeface="微软雅黑" panose="020B0503020204020204" pitchFamily="34" charset="-122"/>
                <a:ea typeface="微软雅黑" panose="020B0503020204020204" pitchFamily="34" charset="-122"/>
                <a:sym typeface="+mn-ea"/>
              </a:rPr>
              <a:t>在河南省行政区域内注册，具有独立法人资格的企事业单位及其他创新主体申请接</a:t>
            </a:r>
            <a:endParaRPr lang="en-US" altLang="zh-CN"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r>
              <a:rPr sz="1600" strike="noStrike" noProof="1" smtClean="0">
                <a:solidFill>
                  <a:schemeClr val="tx1"/>
                </a:solidFill>
                <a:latin typeface="微软雅黑" panose="020B0503020204020204" pitchFamily="34" charset="-122"/>
                <a:ea typeface="微软雅黑" panose="020B0503020204020204" pitchFamily="34" charset="-122"/>
              </a:rPr>
              <a:t>收科技创新券，应符合以下条件之一：</a:t>
            </a:r>
            <a:endParaRPr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中央和地方</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科研院所、高等院校</a:t>
            </a:r>
            <a:r>
              <a:rPr sz="1600" strike="noStrike" noProof="1">
                <a:solidFill>
                  <a:schemeClr val="tx1"/>
                </a:solidFill>
                <a:latin typeface="微软雅黑" panose="020B0503020204020204" pitchFamily="34" charset="-122"/>
                <a:ea typeface="微软雅黑" panose="020B0503020204020204" pitchFamily="34" charset="-122"/>
              </a:rPr>
              <a:t>；</a:t>
            </a:r>
            <a:endParaRPr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拥有市(地)级以上</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重点实验室、工程技术中心、中试基地、产业研究院</a:t>
            </a:r>
            <a:r>
              <a:rPr sz="1600" strike="noStrike" noProof="1">
                <a:solidFill>
                  <a:schemeClr val="tx1"/>
                </a:solidFill>
                <a:latin typeface="微软雅黑" panose="020B0503020204020204" pitchFamily="34" charset="-122"/>
                <a:ea typeface="微软雅黑" panose="020B0503020204020204" pitchFamily="34" charset="-122"/>
              </a:rPr>
              <a:t>等研发平</a:t>
            </a:r>
            <a:r>
              <a:rPr lang="en-US" sz="1600" strike="noStrike" noProof="1">
                <a:solidFill>
                  <a:schemeClr val="tx1"/>
                </a:solidFill>
                <a:latin typeface="微软雅黑" panose="020B0503020204020204" pitchFamily="34" charset="-122"/>
                <a:ea typeface="微软雅黑" panose="020B0503020204020204" pitchFamily="34" charset="-122"/>
              </a:rPr>
              <a:t>        </a:t>
            </a:r>
            <a:endParaRPr lang="en-US"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en-US" sz="1600" strike="noStrike" noProof="1">
                <a:solidFill>
                  <a:schemeClr val="tx1"/>
                </a:solidFill>
                <a:latin typeface="微软雅黑" panose="020B0503020204020204" pitchFamily="34" charset="-122"/>
                <a:ea typeface="微软雅黑" panose="020B0503020204020204" pitchFamily="34" charset="-122"/>
              </a:rPr>
              <a:t>     </a:t>
            </a:r>
            <a:r>
              <a:rPr sz="1600" strike="noStrike" noProof="1">
                <a:solidFill>
                  <a:schemeClr val="tx1"/>
                </a:solidFill>
                <a:latin typeface="微软雅黑" panose="020B0503020204020204" pitchFamily="34" charset="-122"/>
                <a:ea typeface="微软雅黑" panose="020B0503020204020204" pitchFamily="34" charset="-122"/>
              </a:rPr>
              <a:t>台的企业；</a:t>
            </a:r>
            <a:endParaRPr sz="1600" strike="noStrike" noProof="1">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r>
              <a:rPr 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sz="1600" strike="noStrike" noProof="1">
                <a:solidFill>
                  <a:schemeClr val="tx1"/>
                </a:solidFill>
                <a:latin typeface="微软雅黑" panose="020B0503020204020204" pitchFamily="34" charset="-122"/>
                <a:ea typeface="微软雅黑" panose="020B0503020204020204" pitchFamily="34" charset="-122"/>
              </a:rPr>
              <a:t>具有有效CMA或CNAS资质，能够提供委托检验检测服务的</a:t>
            </a:r>
            <a:r>
              <a:rPr sz="1600" b="1" strike="noStrike" noProof="1">
                <a:solidFill>
                  <a:schemeClr val="tx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检测机构。</a:t>
            </a:r>
            <a:endParaRPr sz="1600" strike="noStrike"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a:p>
            <a:pPr>
              <a:lnSpc>
                <a:spcPct val="200000"/>
              </a:lnSpc>
            </a:pPr>
            <a:endParaRPr lang="zh-CN" altLang="en-US" sz="1600" noProof="1" smtClean="0">
              <a:latin typeface="微软雅黑" panose="020B0503020204020204" pitchFamily="34" charset="-122"/>
              <a:ea typeface="微软雅黑" panose="020B0503020204020204" pitchFamily="34" charset="-122"/>
            </a:endParaRPr>
          </a:p>
          <a:p>
            <a:pPr>
              <a:lnSpc>
                <a:spcPct val="200000"/>
              </a:lnSpc>
            </a:pPr>
            <a:r>
              <a:rPr lang="zh-CN" altLang="en-US" sz="1600" noProof="1" smtClean="0">
                <a:latin typeface="微软雅黑" panose="020B0503020204020204" pitchFamily="34" charset="-122"/>
                <a:ea typeface="微软雅黑" panose="020B0503020204020204" pitchFamily="34" charset="-122"/>
              </a:rPr>
              <a:t>管理单位可以在省平台发布服务信息、明确服务内容、收费标准、联系方式等</a:t>
            </a:r>
            <a:endParaRPr lang="en-US"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strike="noStrike" noProof="1" smtClean="0">
              <a:solidFill>
                <a:schemeClr val="tx1"/>
              </a:solidFill>
              <a:latin typeface="微软雅黑" panose="020B0503020204020204" pitchFamily="34" charset="-122"/>
              <a:ea typeface="微软雅黑" panose="020B0503020204020204" pitchFamily="34" charset="-122"/>
            </a:endParaRPr>
          </a:p>
          <a:p>
            <a:pPr algn="l" fontAlgn="auto">
              <a:lnSpc>
                <a:spcPct val="200000"/>
              </a:lnSpc>
              <a:buClrTx/>
              <a:buSzTx/>
              <a:buFontTx/>
            </a:pPr>
            <a:endParaRPr lang="en-US" sz="1600" noProof="1" smtClean="0">
              <a:latin typeface="微软雅黑" panose="020B0503020204020204" pitchFamily="34" charset="-122"/>
              <a:ea typeface="微软雅黑" panose="020B0503020204020204" pitchFamily="34" charset="-122"/>
            </a:endParaRPr>
          </a:p>
          <a:p>
            <a:pPr algn="l" fontAlgn="auto">
              <a:lnSpc>
                <a:spcPct val="200000"/>
              </a:lnSpc>
              <a:buClrTx/>
              <a:buSzTx/>
              <a:buFontTx/>
            </a:pPr>
            <a:endParaRPr sz="1600" strike="noStrike" noProof="1">
              <a:solidFill>
                <a:schemeClr val="tx1"/>
              </a:solidFill>
              <a:latin typeface="微软雅黑" panose="020B0503020204020204" pitchFamily="34" charset="-122"/>
              <a:ea typeface="微软雅黑" panose="020B0503020204020204" pitchFamily="34" charset="-122"/>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接收创新券的管理单位类型</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p:nvPr/>
        </p:nvSpPr>
        <p:spPr>
          <a:xfrm>
            <a:off x="1818742" y="1974891"/>
            <a:ext cx="5168380" cy="499656"/>
          </a:xfrm>
          <a:prstGeom prst="rect">
            <a:avLst/>
          </a:prstGeom>
          <a:noFill/>
        </p:spPr>
        <p:txBody>
          <a:bodyPr wrap="square" lIns="91472" tIns="45736" rIns="91472" bIns="45736" rtlCol="0">
            <a:spAutoFit/>
          </a:bodyPr>
          <a:lstStyle/>
          <a:p>
            <a:pPr algn="just">
              <a:lnSpc>
                <a:spcPct val="150000"/>
              </a:lnSpc>
            </a:pPr>
            <a:endParaRPr lang="zh-CN" altLang="en-US" sz="2000" dirty="0">
              <a:solidFill>
                <a:sysClr val="windowText" lastClr="000000"/>
              </a:solidFill>
              <a:latin typeface="微软雅黑" panose="020B0503020204020204" pitchFamily="34" charset="-122"/>
              <a:ea typeface="微软雅黑" panose="020B0503020204020204" pitchFamily="34" charset="-122"/>
            </a:endParaRPr>
          </a:p>
        </p:txBody>
      </p:sp>
      <p:sp>
        <p:nvSpPr>
          <p:cNvPr id="8" name="矩形 7"/>
          <p:cNvSpPr/>
          <p:nvPr/>
        </p:nvSpPr>
        <p:spPr>
          <a:xfrm>
            <a:off x="827405" y="555625"/>
            <a:ext cx="7828915" cy="4810760"/>
          </a:xfrm>
          <a:prstGeom prst="rect">
            <a:avLst/>
          </a:prstGeom>
        </p:spPr>
        <p:txBody>
          <a:bodyPr wrap="square">
            <a:noAutofit/>
          </a:bodyPr>
          <a:lstStyle/>
          <a:p>
            <a:pPr algn="just">
              <a:lnSpc>
                <a:spcPct val="200000"/>
              </a:lnSpc>
            </a:pPr>
            <a:r>
              <a:rPr b="1" dirty="0">
                <a:solidFill>
                  <a:schemeClr val="tx1"/>
                </a:solidFill>
                <a:latin typeface="微软雅黑" panose="020B0503020204020204" pitchFamily="34" charset="-122"/>
                <a:ea typeface="微软雅黑" panose="020B0503020204020204" pitchFamily="34" charset="-122"/>
              </a:rPr>
              <a:t>一、</a:t>
            </a:r>
            <a:r>
              <a:rPr b="1" dirty="0">
                <a:solidFill>
                  <a:srgbClr val="FF0000"/>
                </a:solidFill>
                <a:latin typeface="微软雅黑" panose="020B0503020204020204" pitchFamily="34" charset="-122"/>
                <a:ea typeface="微软雅黑" panose="020B0503020204020204" pitchFamily="34" charset="-122"/>
                <a:sym typeface="+mn-ea"/>
              </a:rPr>
              <a:t>企业</a:t>
            </a:r>
            <a:r>
              <a:rPr lang="en-US" b="1" dirty="0">
                <a:latin typeface="微软雅黑" panose="020B0503020204020204" pitchFamily="34" charset="-122"/>
                <a:ea typeface="微软雅黑" panose="020B0503020204020204" pitchFamily="34" charset="-122"/>
                <a:sym typeface="+mn-ea"/>
              </a:rPr>
              <a:t>——</a:t>
            </a:r>
            <a:r>
              <a:rPr b="1" dirty="0">
                <a:solidFill>
                  <a:schemeClr val="tx1"/>
                </a:solidFill>
                <a:latin typeface="微软雅黑" panose="020B0503020204020204" pitchFamily="34" charset="-122"/>
                <a:ea typeface="微软雅黑" panose="020B0503020204020204" pitchFamily="34" charset="-122"/>
              </a:rPr>
              <a:t>申请、使用</a:t>
            </a:r>
            <a:r>
              <a:rPr lang="zh-CN" b="1" dirty="0">
                <a:latin typeface="微软雅黑" panose="020B0503020204020204" pitchFamily="34" charset="-122"/>
                <a:ea typeface="微软雅黑" panose="020B0503020204020204" pitchFamily="34" charset="-122"/>
                <a:sym typeface="+mn-ea"/>
              </a:rPr>
              <a:t>科技创新券</a:t>
            </a:r>
            <a:endParaRPr b="1" dirty="0">
              <a:solidFill>
                <a:schemeClr val="tx1"/>
              </a:solidFill>
              <a:latin typeface="微软雅黑" panose="020B0503020204020204" pitchFamily="34" charset="-122"/>
              <a:ea typeface="微软雅黑" panose="020B0503020204020204" pitchFamily="34" charset="-122"/>
            </a:endParaRPr>
          </a:p>
          <a:p>
            <a:pPr algn="just">
              <a:lnSpc>
                <a:spcPct val="200000"/>
              </a:lnSpc>
            </a:pPr>
            <a:r>
              <a:rPr sz="1400" b="1" dirty="0">
                <a:latin typeface="微软雅黑" panose="020B0503020204020204" pitchFamily="34" charset="-122"/>
                <a:ea typeface="微软雅黑" panose="020B0503020204020204" pitchFamily="34" charset="-122"/>
              </a:rPr>
              <a:t>申请 </a:t>
            </a:r>
            <a:endParaRPr sz="1400" b="1" dirty="0">
              <a:latin typeface="微软雅黑" panose="020B0503020204020204" pitchFamily="34" charset="-122"/>
              <a:ea typeface="微软雅黑" panose="020B0503020204020204" pitchFamily="34" charset="-122"/>
            </a:endParaRPr>
          </a:p>
          <a:p>
            <a:pPr algn="just">
              <a:lnSpc>
                <a:spcPct val="200000"/>
              </a:lnSpc>
            </a:pPr>
            <a:r>
              <a:rPr sz="1400" dirty="0">
                <a:latin typeface="微软雅黑" panose="020B0503020204020204" pitchFamily="34" charset="-122"/>
                <a:ea typeface="微软雅黑" panose="020B0503020204020204" pitchFamily="34" charset="-122"/>
              </a:rPr>
              <a:t> 符合</a:t>
            </a:r>
            <a:r>
              <a:rPr lang="zh-CN" sz="1400" dirty="0">
                <a:latin typeface="微软雅黑" panose="020B0503020204020204" pitchFamily="34" charset="-122"/>
                <a:ea typeface="微软雅黑" panose="020B0503020204020204" pitchFamily="34" charset="-122"/>
              </a:rPr>
              <a:t>上述</a:t>
            </a:r>
            <a:r>
              <a:rPr sz="1400" dirty="0">
                <a:latin typeface="微软雅黑" panose="020B0503020204020204" pitchFamily="34" charset="-122"/>
                <a:ea typeface="微软雅黑" panose="020B0503020204020204" pitchFamily="34" charset="-122"/>
              </a:rPr>
              <a:t>支持</a:t>
            </a:r>
            <a:r>
              <a:rPr lang="zh-CN" sz="1400" dirty="0">
                <a:latin typeface="微软雅黑" panose="020B0503020204020204" pitchFamily="34" charset="-122"/>
                <a:ea typeface="微软雅黑" panose="020B0503020204020204" pitchFamily="34" charset="-122"/>
              </a:rPr>
              <a:t>的</a:t>
            </a:r>
            <a:r>
              <a:rPr sz="1400" b="1" dirty="0">
                <a:solidFill>
                  <a:schemeClr val="tx1"/>
                </a:solidFill>
                <a:latin typeface="微软雅黑" panose="020B0503020204020204" pitchFamily="34" charset="-122"/>
                <a:ea typeface="微软雅黑" panose="020B0503020204020204" pitchFamily="34" charset="-122"/>
              </a:rPr>
              <a:t>四类对象</a:t>
            </a:r>
            <a:r>
              <a:rPr lang="zh-CN" sz="1400" dirty="0">
                <a:latin typeface="微软雅黑" panose="020B0503020204020204" pitchFamily="34" charset="-122"/>
                <a:ea typeface="微软雅黑" panose="020B0503020204020204" pitchFamily="34" charset="-122"/>
              </a:rPr>
              <a:t>在省平台上</a:t>
            </a:r>
            <a:r>
              <a:rPr sz="1400" b="1" dirty="0">
                <a:solidFill>
                  <a:schemeClr val="tx1"/>
                </a:solidFill>
                <a:latin typeface="微软雅黑" panose="020B0503020204020204" pitchFamily="34" charset="-122"/>
                <a:ea typeface="微软雅黑" panose="020B0503020204020204" pitchFamily="34" charset="-122"/>
              </a:rPr>
              <a:t>注册</a:t>
            </a:r>
            <a:r>
              <a:rPr lang="zh-CN" altLang="en-US" sz="1400" dirty="0">
                <a:latin typeface="微软雅黑" panose="020B0503020204020204" pitchFamily="34" charset="-122"/>
                <a:ea typeface="微软雅黑" panose="020B0503020204020204" pitchFamily="34" charset="-122"/>
              </a:rPr>
              <a:t>并</a:t>
            </a:r>
            <a:r>
              <a:rPr lang="zh-CN" sz="1400" b="1" dirty="0">
                <a:solidFill>
                  <a:schemeClr val="tx1"/>
                </a:solidFill>
                <a:latin typeface="微软雅黑" panose="020B0503020204020204" pitchFamily="34" charset="-122"/>
                <a:ea typeface="微软雅黑" panose="020B0503020204020204" pitchFamily="34" charset="-122"/>
              </a:rPr>
              <a:t>开通</a:t>
            </a:r>
            <a:r>
              <a:rPr sz="1400" dirty="0">
                <a:latin typeface="微软雅黑" panose="020B0503020204020204" pitchFamily="34" charset="-122"/>
                <a:ea typeface="微软雅黑" panose="020B0503020204020204" pitchFamily="34" charset="-122"/>
                <a:sym typeface="+mn-ea"/>
              </a:rPr>
              <a:t>科技创新券</a:t>
            </a:r>
            <a:r>
              <a:rPr lang="zh-CN" sz="1400" dirty="0">
                <a:latin typeface="微软雅黑" panose="020B0503020204020204" pitchFamily="34" charset="-122"/>
                <a:ea typeface="微软雅黑" panose="020B0503020204020204" pitchFamily="34" charset="-122"/>
                <a:sym typeface="+mn-ea"/>
              </a:rPr>
              <a:t>功能模块</a:t>
            </a:r>
            <a:r>
              <a:rPr lang="zh-CN" sz="1400" dirty="0">
                <a:latin typeface="微软雅黑" panose="020B0503020204020204" pitchFamily="34" charset="-122"/>
                <a:ea typeface="微软雅黑" panose="020B0503020204020204" pitchFamily="34" charset="-122"/>
              </a:rPr>
              <a:t>，</a:t>
            </a:r>
            <a:r>
              <a:rPr sz="1400" dirty="0">
                <a:latin typeface="微软雅黑" panose="020B0503020204020204" pitchFamily="34" charset="-122"/>
                <a:ea typeface="微软雅黑" panose="020B0503020204020204" pitchFamily="34" charset="-122"/>
              </a:rPr>
              <a:t>免申即享</a:t>
            </a:r>
            <a:r>
              <a:rPr sz="1400" b="1" dirty="0">
                <a:solidFill>
                  <a:srgbClr val="FF0000"/>
                </a:solidFill>
                <a:latin typeface="微软雅黑" panose="020B0503020204020204" pitchFamily="34" charset="-122"/>
                <a:ea typeface="微软雅黑" panose="020B0503020204020204" pitchFamily="34" charset="-122"/>
              </a:rPr>
              <a:t>30万</a:t>
            </a:r>
            <a:r>
              <a:rPr lang="zh-CN" sz="1400" dirty="0">
                <a:latin typeface="微软雅黑" panose="020B0503020204020204" pitchFamily="34" charset="-122"/>
                <a:ea typeface="微软雅黑" panose="020B0503020204020204" pitchFamily="34" charset="-122"/>
              </a:rPr>
              <a:t>元创新券。</a:t>
            </a:r>
            <a:endParaRPr sz="1400" dirty="0">
              <a:latin typeface="微软雅黑" panose="020B0503020204020204" pitchFamily="34" charset="-122"/>
              <a:ea typeface="微软雅黑" panose="020B0503020204020204" pitchFamily="34" charset="-122"/>
            </a:endParaRPr>
          </a:p>
          <a:p>
            <a:pPr algn="just">
              <a:lnSpc>
                <a:spcPct val="200000"/>
              </a:lnSpc>
            </a:pPr>
            <a:r>
              <a:rPr sz="1400" dirty="0">
                <a:latin typeface="微软雅黑" panose="020B0503020204020204" pitchFamily="34" charset="-122"/>
                <a:ea typeface="微软雅黑" panose="020B0503020204020204" pitchFamily="34" charset="-122"/>
              </a:rPr>
              <a:t>注意：科技创新券仅限用户自身使用，不得转让和买卖，科技创新券在申请周期内（自然年度）未使用将自动作废。</a:t>
            </a:r>
            <a:endParaRPr sz="1400" dirty="0">
              <a:latin typeface="微软雅黑" panose="020B0503020204020204" pitchFamily="34" charset="-122"/>
              <a:ea typeface="微软雅黑" panose="020B0503020204020204" pitchFamily="34" charset="-122"/>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sz="1400" b="1" dirty="0">
                <a:latin typeface="微软雅黑" panose="020B0503020204020204" pitchFamily="34" charset="-122"/>
                <a:ea typeface="微软雅黑" panose="020B0503020204020204" pitchFamily="34" charset="-122"/>
              </a:rPr>
              <a:t> 使用   </a:t>
            </a:r>
            <a:endParaRPr sz="1400" b="1" dirty="0">
              <a:latin typeface="微软雅黑" panose="020B0503020204020204" pitchFamily="34" charset="-122"/>
              <a:ea typeface="微软雅黑" panose="020B0503020204020204" pitchFamily="34" charset="-122"/>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r>
              <a:rPr sz="1400" dirty="0">
                <a:latin typeface="微软雅黑" panose="020B0503020204020204" pitchFamily="34" charset="-122"/>
                <a:ea typeface="微软雅黑" panose="020B0503020204020204" pitchFamily="34" charset="-122"/>
                <a:sym typeface="+mn-ea"/>
              </a:rPr>
              <a:t>用户</a:t>
            </a:r>
            <a:r>
              <a:rPr sz="1400" b="1" dirty="0">
                <a:solidFill>
                  <a:schemeClr val="tx1"/>
                </a:solidFill>
                <a:latin typeface="微软雅黑" panose="020B0503020204020204" pitchFamily="34" charset="-122"/>
                <a:ea typeface="微软雅黑" panose="020B0503020204020204" pitchFamily="34" charset="-122"/>
                <a:sym typeface="+mn-ea"/>
              </a:rPr>
              <a:t>登录</a:t>
            </a:r>
            <a:r>
              <a:rPr lang="zh-CN" sz="1400" dirty="0">
                <a:latin typeface="微软雅黑" panose="020B0503020204020204" pitchFamily="34" charset="-122"/>
                <a:ea typeface="微软雅黑" panose="020B0503020204020204" pitchFamily="34" charset="-122"/>
                <a:sym typeface="+mn-ea"/>
              </a:rPr>
              <a:t>省共享服务平台、</a:t>
            </a:r>
            <a:r>
              <a:rPr sz="1400" b="1" dirty="0">
                <a:solidFill>
                  <a:schemeClr val="tx1"/>
                </a:solidFill>
                <a:latin typeface="微软雅黑" panose="020B0503020204020204" pitchFamily="34" charset="-122"/>
                <a:ea typeface="微软雅黑" panose="020B0503020204020204" pitchFamily="34" charset="-122"/>
                <a:sym typeface="+mn-ea"/>
              </a:rPr>
              <a:t>搜索</a:t>
            </a:r>
            <a:r>
              <a:rPr lang="zh-CN" sz="1400" dirty="0">
                <a:latin typeface="微软雅黑" panose="020B0503020204020204" pitchFamily="34" charset="-122"/>
                <a:ea typeface="微软雅黑" panose="020B0503020204020204" pitchFamily="34" charset="-122"/>
                <a:sym typeface="+mn-ea"/>
              </a:rPr>
              <a:t>所需的科研设施与仪器资源，</a:t>
            </a:r>
            <a:r>
              <a:rPr sz="1400" dirty="0">
                <a:latin typeface="微软雅黑" panose="020B0503020204020204" pitchFamily="34" charset="-122"/>
                <a:ea typeface="微软雅黑" panose="020B0503020204020204" pitchFamily="34" charset="-122"/>
                <a:sym typeface="+mn-ea"/>
              </a:rPr>
              <a:t>与管理单位沟通达成一致后</a:t>
            </a:r>
            <a:r>
              <a:rPr lang="zh-CN" sz="1400" dirty="0">
                <a:latin typeface="微软雅黑" panose="020B0503020204020204" pitchFamily="34" charset="-122"/>
                <a:ea typeface="微软雅黑" panose="020B0503020204020204" pitchFamily="34" charset="-122"/>
                <a:sym typeface="+mn-ea"/>
              </a:rPr>
              <a:t>，</a:t>
            </a:r>
            <a:r>
              <a:rPr sz="1400" b="1" dirty="0">
                <a:solidFill>
                  <a:schemeClr val="tx1"/>
                </a:solidFill>
                <a:latin typeface="微软雅黑" panose="020B0503020204020204" pitchFamily="34" charset="-122"/>
                <a:ea typeface="微软雅黑" panose="020B0503020204020204" pitchFamily="34" charset="-122"/>
                <a:sym typeface="+mn-ea"/>
              </a:rPr>
              <a:t>在线预约</a:t>
            </a:r>
            <a:r>
              <a:rPr sz="1400" dirty="0">
                <a:solidFill>
                  <a:schemeClr val="tx1"/>
                </a:solidFill>
                <a:latin typeface="微软雅黑" panose="020B0503020204020204" pitchFamily="34" charset="-122"/>
                <a:ea typeface="微软雅黑" panose="020B0503020204020204" pitchFamily="34" charset="-122"/>
                <a:sym typeface="+mn-ea"/>
              </a:rPr>
              <a:t>（</a:t>
            </a:r>
            <a:r>
              <a:rPr lang="zh-CN" sz="1400" dirty="0">
                <a:latin typeface="微软雅黑" panose="020B0503020204020204" pitchFamily="34" charset="-122"/>
                <a:ea typeface="微软雅黑" panose="020B0503020204020204" pitchFamily="34" charset="-122"/>
                <a:sym typeface="+mn-ea"/>
              </a:rPr>
              <a:t>填写预约订单）、</a:t>
            </a:r>
            <a:r>
              <a:rPr sz="1400" b="1" dirty="0">
                <a:solidFill>
                  <a:schemeClr val="tx1"/>
                </a:solidFill>
                <a:latin typeface="微软雅黑" panose="020B0503020204020204" pitchFamily="34" charset="-122"/>
                <a:ea typeface="微软雅黑" panose="020B0503020204020204" pitchFamily="34" charset="-122"/>
                <a:sym typeface="+mn-ea"/>
              </a:rPr>
              <a:t>上传</a:t>
            </a:r>
            <a:r>
              <a:rPr lang="zh-CN" sz="1400" dirty="0">
                <a:latin typeface="微软雅黑" panose="020B0503020204020204" pitchFamily="34" charset="-122"/>
                <a:ea typeface="微软雅黑" panose="020B0503020204020204" pitchFamily="34" charset="-122"/>
                <a:sym typeface="+mn-ea"/>
              </a:rPr>
              <a:t>本单位的</a:t>
            </a:r>
            <a:r>
              <a:rPr sz="1400" b="1" dirty="0">
                <a:solidFill>
                  <a:schemeClr val="tx1"/>
                </a:solidFill>
                <a:latin typeface="微软雅黑" panose="020B0503020204020204" pitchFamily="34" charset="-122"/>
                <a:ea typeface="微软雅黑" panose="020B0503020204020204" pitchFamily="34" charset="-122"/>
                <a:sym typeface="+mn-ea"/>
              </a:rPr>
              <a:t>科技研发证明材料</a:t>
            </a:r>
            <a:r>
              <a:rPr sz="1400" dirty="0">
                <a:solidFill>
                  <a:schemeClr val="tx1"/>
                </a:solidFill>
                <a:latin typeface="微软雅黑" panose="020B0503020204020204" pitchFamily="34" charset="-122"/>
                <a:ea typeface="微软雅黑" panose="020B0503020204020204" pitchFamily="34" charset="-122"/>
                <a:sym typeface="+mn-ea"/>
              </a:rPr>
              <a:t>、</a:t>
            </a:r>
            <a:r>
              <a:rPr sz="1400" b="1" dirty="0">
                <a:solidFill>
                  <a:schemeClr val="tx1"/>
                </a:solidFill>
                <a:latin typeface="微软雅黑" panose="020B0503020204020204" pitchFamily="34" charset="-122"/>
                <a:ea typeface="微软雅黑" panose="020B0503020204020204" pitchFamily="34" charset="-122"/>
                <a:sym typeface="+mn-ea"/>
              </a:rPr>
              <a:t>服务合同（协议）</a:t>
            </a:r>
            <a:r>
              <a:rPr lang="zh-CN" sz="1400" b="1" dirty="0">
                <a:solidFill>
                  <a:schemeClr val="tx1"/>
                </a:solidFill>
                <a:latin typeface="微软雅黑" panose="020B0503020204020204" pitchFamily="34" charset="-122"/>
                <a:ea typeface="微软雅黑" panose="020B0503020204020204" pitchFamily="34" charset="-122"/>
                <a:sym typeface="+mn-ea"/>
              </a:rPr>
              <a:t>（注意：</a:t>
            </a:r>
            <a:r>
              <a:rPr sz="1400" dirty="0">
                <a:latin typeface="微软雅黑" panose="020B0503020204020204" pitchFamily="34" charset="-122"/>
                <a:ea typeface="微软雅黑" panose="020B0503020204020204" pitchFamily="34" charset="-122"/>
                <a:sym typeface="+mn-ea"/>
              </a:rPr>
              <a:t>在科技研发证明材料、服务合同（协议）中</a:t>
            </a:r>
            <a:r>
              <a:rPr sz="1400" dirty="0">
                <a:solidFill>
                  <a:srgbClr val="FF0000"/>
                </a:solidFill>
                <a:latin typeface="微软雅黑" panose="020B0503020204020204" pitchFamily="34" charset="-122"/>
                <a:ea typeface="微软雅黑" panose="020B0503020204020204" pitchFamily="34" charset="-122"/>
                <a:sym typeface="+mn-ea"/>
              </a:rPr>
              <a:t>应列明</a:t>
            </a:r>
            <a:r>
              <a:rPr sz="1400" dirty="0">
                <a:latin typeface="微软雅黑" panose="020B0503020204020204" pitchFamily="34" charset="-122"/>
                <a:ea typeface="微软雅黑" panose="020B0503020204020204" pitchFamily="34" charset="-122"/>
                <a:sym typeface="+mn-ea"/>
              </a:rPr>
              <a:t>使用科研设施与仪器产生的</a:t>
            </a:r>
            <a:r>
              <a:rPr sz="1400" dirty="0">
                <a:solidFill>
                  <a:srgbClr val="FF0000"/>
                </a:solidFill>
                <a:latin typeface="微软雅黑" panose="020B0503020204020204" pitchFamily="34" charset="-122"/>
                <a:ea typeface="微软雅黑" panose="020B0503020204020204" pitchFamily="34" charset="-122"/>
                <a:sym typeface="+mn-ea"/>
              </a:rPr>
              <a:t>检验检测费用</a:t>
            </a:r>
            <a:r>
              <a:rPr lang="zh-CN" sz="1400" dirty="0">
                <a:latin typeface="微软雅黑" panose="020B0503020204020204" pitchFamily="34" charset="-122"/>
                <a:ea typeface="微软雅黑" panose="020B0503020204020204" pitchFamily="34" charset="-122"/>
                <a:sym typeface="+mn-ea"/>
              </a:rPr>
              <a:t>），</a:t>
            </a:r>
            <a:r>
              <a:rPr sz="1400" dirty="0">
                <a:latin typeface="微软雅黑" panose="020B0503020204020204" pitchFamily="34" charset="-122"/>
                <a:ea typeface="微软雅黑" panose="020B0503020204020204" pitchFamily="34" charset="-122"/>
                <a:sym typeface="+mn-ea"/>
              </a:rPr>
              <a:t>经专业管理机构确认后，在结算时可用电子券抵扣相应费用，并及时对管理单位、省共享服务平台提供的服务进行评价。原则上每份合同（协议）只允许申请、使用、兑付一次科技创新券。</a:t>
            </a:r>
            <a:endParaRPr sz="1400" dirty="0">
              <a:latin typeface="微软雅黑" panose="020B0503020204020204" pitchFamily="34" charset="-122"/>
              <a:ea typeface="微软雅黑" panose="020B0503020204020204" pitchFamily="34" charset="-122"/>
              <a:sym typeface="+mn-ea"/>
            </a:endParaRPr>
          </a:p>
          <a:p>
            <a:pPr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sz="1400" dirty="0">
              <a:latin typeface="微软雅黑" panose="020B0503020204020204" pitchFamily="34" charset="-122"/>
              <a:ea typeface="微软雅黑" panose="020B0503020204020204" pitchFamily="34" charset="-122"/>
              <a:sym typeface="+mn-ea"/>
            </a:endParaRPr>
          </a:p>
        </p:txBody>
      </p:sp>
      <p:sp>
        <p:nvSpPr>
          <p:cNvPr id="3" name="文本框 1"/>
          <p:cNvSpPr txBox="1"/>
          <p:nvPr>
            <p:custDataLst>
              <p:tags r:id="rId1"/>
            </p:custDataLst>
          </p:nvPr>
        </p:nvSpPr>
        <p:spPr>
          <a:xfrm>
            <a:off x="827405" y="0"/>
            <a:ext cx="451929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科技创新券申请、使用、接收与兑付</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custDataLst>
              <p:tags r:id="rId1"/>
            </p:custDataLst>
          </p:nvPr>
        </p:nvSpPr>
        <p:spPr>
          <a:xfrm>
            <a:off x="737235" y="771525"/>
            <a:ext cx="8357235" cy="4119245"/>
          </a:xfrm>
        </p:spPr>
        <p:txBody>
          <a:bodyPr>
            <a:noAutofit/>
          </a:bodyPr>
          <a:lstStyle/>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政府业务：包括行政抽查、政府委托业务、法定认证、强制检定等。</a:t>
            </a:r>
            <a:r>
              <a:rPr kumimoji="0" lang="en-US"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不属于科技创新或研发活动范围的检验检测：产品批量检验、商业验货、医学检验、环境检测等。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不属于检验检测范围的技术服务：包括委托加工业务、技术服务合同中不属于检验检测的费用（如打包耗材、技术培训费用等）等。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用于开展科技创新活动之外的仪器计量校准等。 </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服务机构和用户之间存在关联关系或公司内部检测等。</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其他非科技创新活动。</a:t>
            </a:r>
            <a:endParaRPr kumimoji="0" lang="en-US"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r>
              <a:rPr kumimoji="0" lang="zh-CN" altLang="en-US"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此外，失信企业不在补贴范围之内；利用国家或外省市仪器资源的检测费用暂不在支持范围。</a:t>
            </a:r>
            <a:endParaRPr kumimoji="0" lang="zh-CN" altLang="en-US"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150000"/>
              </a:lnSpc>
              <a:spcBef>
                <a:spcPts val="1000"/>
              </a:spcBef>
              <a:buClrTx/>
              <a:buSzTx/>
              <a:buFont typeface="Wingdings" panose="05000000000000000000" charset="0"/>
              <a:buChar char="l"/>
            </a:pP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按照法律法规或者强制性标准要求必须开展的强制检测和法定检测等非科技创新活动，不在支持范围。</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marR="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pPr>
            <a:endParaRPr kumimoji="0" lang="zh-CN" altLang="zh-CN" sz="1400" b="0" i="0" u="none" strike="noStrike" kern="1200" cap="none" spc="0" normalizeH="0" baseline="0" noProof="1">
              <a:solidFill>
                <a:schemeClr val="accent1"/>
              </a:solidFill>
              <a:latin typeface="+mj-ea"/>
              <a:ea typeface="+mj-ea"/>
              <a:cs typeface="+mn-cs"/>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a:p>
            <a:pPr marL="228600" marR="0" indent="-228600" algn="l" defTabSz="914400" rtl="0" eaLnBrk="1" fontAlgn="auto" latinLnBrk="0" hangingPunct="1">
              <a:lnSpc>
                <a:spcPct val="150000"/>
              </a:lnSpc>
              <a:spcBef>
                <a:spcPts val="1000"/>
              </a:spcBef>
              <a:spcAft>
                <a:spcPct val="0"/>
              </a:spcAft>
              <a:buClrTx/>
              <a:buSzTx/>
              <a:buFont typeface="Wingdings" panose="05000000000000000000" charset="0"/>
              <a:buChar char="l"/>
            </a:pPr>
            <a:endParaRPr kumimoji="0"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a:p>
            <a:pPr marL="0" marR="0" indent="0" algn="l" defTabSz="914400" rtl="0" eaLnBrk="1" fontAlgn="auto" latinLnBrk="0" hangingPunct="1">
              <a:lnSpc>
                <a:spcPct val="150000"/>
              </a:lnSpc>
              <a:spcBef>
                <a:spcPts val="1000"/>
              </a:spcBef>
              <a:spcAft>
                <a:spcPct val="0"/>
              </a:spcAft>
              <a:buClrTx/>
              <a:buSzTx/>
              <a:buFont typeface="Wingdings" panose="05000000000000000000" charset="0"/>
              <a:buNone/>
            </a:pPr>
            <a:endParaRPr kumimoji="0" lang="zh-CN" altLang="en-US" sz="1400" b="0" i="0" u="none" strike="noStrike" kern="1200" cap="none" spc="0" normalizeH="0" baseline="0" noProof="1">
              <a:solidFill>
                <a:srgbClr val="0046DC"/>
              </a:solidFill>
              <a:latin typeface="微软雅黑" panose="020B0503020204020204" pitchFamily="34" charset="-122"/>
              <a:ea typeface="+mn-ea"/>
              <a:cs typeface="微软雅黑" panose="020B0503020204020204" pitchFamily="34" charset="-122"/>
              <a:sym typeface="+mn-ea"/>
            </a:endParaRPr>
          </a:p>
        </p:txBody>
      </p:sp>
      <p:sp>
        <p:nvSpPr>
          <p:cNvPr id="6" name="文本框 1"/>
          <p:cNvSpPr txBox="1"/>
          <p:nvPr>
            <p:custDataLst>
              <p:tags r:id="rId2"/>
            </p:custDataLst>
          </p:nvPr>
        </p:nvSpPr>
        <p:spPr>
          <a:xfrm>
            <a:off x="827405" y="0"/>
            <a:ext cx="5940425" cy="567690"/>
          </a:xfrm>
          <a:prstGeom prst="rect">
            <a:avLst/>
          </a:prstGeom>
          <a:noFill/>
        </p:spPr>
        <p:txBody>
          <a:bodyPr wrap="square" lIns="47625" tIns="19050" rIns="47625" bIns="19050" rtlCol="0" anchor="b"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不在补贴范围清单说明（即不能申领使用创新券）</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26135" y="-20320"/>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755650" y="771525"/>
            <a:ext cx="7877175" cy="4064635"/>
          </a:xfrm>
        </p:spPr>
        <p:txBody>
          <a:bodyPr vert="horz" lIns="68580" tIns="34290" rIns="68580" bIns="34290" anchor="t" anchorCtr="0">
            <a:normAutofit/>
          </a:bodyPr>
          <a:lstStyle/>
          <a:p>
            <a:pPr marL="0" algn="just" defTabSz="914400">
              <a:lnSpc>
                <a:spcPct val="200000"/>
              </a:lnSpc>
              <a:buClrTx/>
              <a:buSzTx/>
              <a:buFontTx/>
              <a:buNone/>
            </a:pPr>
            <a:r>
              <a:rPr sz="1800" b="1" kern="1200" dirty="0">
                <a:solidFill>
                  <a:schemeClr val="tx1"/>
                </a:solidFill>
                <a:latin typeface="微软雅黑" panose="020B0503020204020204" pitchFamily="34" charset="-122"/>
                <a:ea typeface="微软雅黑" panose="020B0503020204020204" pitchFamily="34" charset="-122"/>
                <a:cs typeface="+mn-cs"/>
              </a:rPr>
              <a:t>二、</a:t>
            </a:r>
            <a:r>
              <a:rPr sz="1800" b="1" dirty="0">
                <a:solidFill>
                  <a:srgbClr val="FF0000"/>
                </a:solidFill>
                <a:latin typeface="微软雅黑" panose="020B0503020204020204" pitchFamily="34" charset="-122"/>
                <a:ea typeface="微软雅黑" panose="020B0503020204020204" pitchFamily="34" charset="-122"/>
                <a:sym typeface="+mn-ea"/>
              </a:rPr>
              <a:t>管理单位</a:t>
            </a:r>
            <a:r>
              <a:rPr lang="en-US" sz="1800" b="1" dirty="0">
                <a:latin typeface="微软雅黑" panose="020B0503020204020204" pitchFamily="34" charset="-122"/>
                <a:ea typeface="微软雅黑" panose="020B0503020204020204" pitchFamily="34" charset="-122"/>
                <a:sym typeface="+mn-ea"/>
              </a:rPr>
              <a:t>——</a:t>
            </a:r>
            <a:r>
              <a:rPr lang="zh-CN" altLang="en-US" sz="1800" b="1" dirty="0">
                <a:latin typeface="微软雅黑" panose="020B0503020204020204" pitchFamily="34" charset="-122"/>
                <a:ea typeface="微软雅黑" panose="020B0503020204020204" pitchFamily="34" charset="-122"/>
                <a:sym typeface="+mn-ea"/>
              </a:rPr>
              <a:t>通过省共享平台</a:t>
            </a:r>
            <a:r>
              <a:rPr sz="1800" b="1" dirty="0">
                <a:latin typeface="微软雅黑" panose="020B0503020204020204" pitchFamily="34" charset="-122"/>
                <a:ea typeface="微软雅黑" panose="020B0503020204020204" pitchFamily="34" charset="-122"/>
                <a:sym typeface="+mn-ea"/>
              </a:rPr>
              <a:t>接收</a:t>
            </a:r>
            <a:r>
              <a:rPr lang="zh-CN" sz="1800" b="1" dirty="0">
                <a:latin typeface="微软雅黑" panose="020B0503020204020204" pitchFamily="34" charset="-122"/>
                <a:ea typeface="微软雅黑" panose="020B0503020204020204" pitchFamily="34" charset="-122"/>
                <a:sym typeface="+mn-ea"/>
              </a:rPr>
              <a:t>、</a:t>
            </a:r>
            <a:r>
              <a:rPr sz="1800" b="1" dirty="0">
                <a:latin typeface="微软雅黑" panose="020B0503020204020204" pitchFamily="34" charset="-122"/>
                <a:ea typeface="微软雅黑" panose="020B0503020204020204" pitchFamily="34" charset="-122"/>
                <a:sym typeface="+mn-ea"/>
              </a:rPr>
              <a:t>兑付</a:t>
            </a:r>
            <a:r>
              <a:rPr sz="1800" b="1" kern="1200" dirty="0">
                <a:solidFill>
                  <a:schemeClr val="tx1"/>
                </a:solidFill>
                <a:latin typeface="微软雅黑" panose="020B0503020204020204" pitchFamily="34" charset="-122"/>
                <a:ea typeface="微软雅黑" panose="020B0503020204020204" pitchFamily="34" charset="-122"/>
                <a:cs typeface="+mn-cs"/>
              </a:rPr>
              <a:t>科技创新券</a:t>
            </a:r>
            <a:endParaRPr lang="zh-CN" altLang="zh-CN" sz="18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接收</a:t>
            </a:r>
            <a:endPar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线下与用户签订服务合同（协议），在线确认用户提交订单，线下检测完成后，在线接收用户划转的本次测试费用</a:t>
            </a: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30%（或50%）的科技</a:t>
            </a:r>
            <a:r>
              <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创新券。</a:t>
            </a:r>
            <a:endParaRPr lang="zh-CN" altLang="zh-CN" sz="1400"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兑付</a:t>
            </a:r>
            <a:endParaRPr lang="zh-CN" altLang="zh-CN" sz="1400" b="1" kern="12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algn="just" defTabSz="914400">
              <a:lnSpc>
                <a:spcPct val="200000"/>
              </a:lnSpc>
              <a:buClrTx/>
              <a:buSzTx/>
              <a:buFontTx/>
              <a:buNone/>
            </a:pP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服务合同（协议）</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履行完成后，在</a:t>
            </a: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兑付周期内</a:t>
            </a: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在线提出兑付申请，并提交如下材料：</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rPr>
              <a:t>①银行到款凭证    ②发票    ③服务报告（结果）   ④ 收取的电子创新券等证明材料</a:t>
            </a:r>
            <a:r>
              <a:rPr lang="en-US" altLang="zh-CN" sz="1400" kern="1200" dirty="0">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endParaRPr sz="1425"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sz="1425"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lang="en-US" altLang="zh-CN" sz="1425" b="1" kern="1200" dirty="0">
              <a:latin typeface="微软雅黑" panose="020B0503020204020204" pitchFamily="34" charset="-122"/>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27405" y="0"/>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755333" y="915750"/>
            <a:ext cx="7877175" cy="3799140"/>
          </a:xfrm>
        </p:spPr>
        <p:txBody>
          <a:bodyPr vert="horz" lIns="68580" tIns="34290" rIns="68580" bIns="34290" anchor="t" anchorCtr="0">
            <a:noAutofit/>
          </a:bodyPr>
          <a:lstStyle/>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2.专业机构审核、确认、汇总；</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3.专家复审最终确认（省科技厅、省财政厅监督）；</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4.结果公示：河南科技网、省共享服务平台官网公示五个工作日</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5.款项拨付：专业机构直接拨付给管理单位</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r>
              <a:rPr lang="zh-CN" altLang="zh-CN" sz="1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兑付周期</a:t>
            </a:r>
            <a:r>
              <a:rPr lang="zh-CN"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 科技创新券原则上</a:t>
            </a:r>
            <a:r>
              <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每季度</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集中兑付一次，可根据实际情况增加兑付次数。专业机构</a:t>
            </a:r>
            <a:r>
              <a:rPr lang="zh-CN" altLang="zh-CN"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常年受理</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科技创新券申领和兑付业务。</a:t>
            </a:r>
            <a:endPar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（注：</a:t>
            </a:r>
            <a:r>
              <a:rPr lang="zh-CN"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当年已经使用但因财政预算年度总额度或兑付时间限制等原因未能及时兑付的科技创新券，滚动到下一年度进行兑付。</a:t>
            </a:r>
            <a:r>
              <a:rPr lang="zh-CN" altLang="zh-CN" sz="1400" b="1"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zh-CN" sz="1400" kern="1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914400">
              <a:lnSpc>
                <a:spcPct val="150000"/>
              </a:lnSpc>
              <a:buFont typeface="Wingdings" panose="05000000000000000000"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lang="zh-CN" altLang="zh-CN" sz="1400" b="1" u="sng"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defTabSz="914400">
              <a:lnSpc>
                <a:spcPct val="150000"/>
              </a:lnSpc>
              <a:buFont typeface="Wingdings" panose="05000000000000000000" charset="0"/>
              <a:buNone/>
            </a:pPr>
            <a:endParaRPr sz="900" b="1" kern="1200" dirty="0">
              <a:latin typeface="微软雅黑" panose="020B0503020204020204" pitchFamily="34" charset="-122"/>
              <a:ea typeface="+mn-ea"/>
              <a:cs typeface="+mn-cs"/>
            </a:endParaRPr>
          </a:p>
          <a:p>
            <a:pPr marL="0" indent="0" defTabSz="914400">
              <a:lnSpc>
                <a:spcPct val="150000"/>
              </a:lnSpc>
              <a:buFont typeface="Wingdings" panose="05000000000000000000" charset="0"/>
              <a:buNone/>
            </a:pPr>
            <a:endParaRPr lang="en-US" altLang="zh-CN" sz="900" b="1" kern="1200" dirty="0">
              <a:latin typeface="微软雅黑" panose="020B0503020204020204" pitchFamily="34" charset="-122"/>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74065" y="123825"/>
            <a:ext cx="7736840" cy="887730"/>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smtClean="0">
                <a:solidFill>
                  <a:srgbClr val="005DA2"/>
                </a:solidFill>
                <a:latin typeface="微软雅黑" panose="020B0503020204020204" pitchFamily="34" charset="-122"/>
                <a:ea typeface="微软雅黑" panose="020B0503020204020204" pitchFamily="34" charset="-122"/>
                <a:sym typeface="+mn-ea"/>
              </a:rPr>
              <a:t>创新券申请、使用、接收与兑付</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br>
              <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rPr>
            </a:b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 </a:t>
            </a:r>
            <a:endParaRPr kumimoji="0" lang="zh-CN" altLang="en-US" sz="1800" b="1" i="0" u="none" strike="noStrike" kern="1200" cap="none" spc="0" normalizeH="0" baseline="0" noProof="1">
              <a:solidFill>
                <a:srgbClr val="0070C0"/>
              </a:solidFill>
              <a:effectLst>
                <a:outerShdw blurRad="38100" dist="38100" dir="2700000" algn="tl">
                  <a:srgbClr val="000000">
                    <a:alpha val="43137"/>
                  </a:srgbClr>
                </a:outerShdw>
              </a:effectLst>
              <a:latin typeface="+mj-lt"/>
              <a:ea typeface="+mj-ea"/>
              <a:cs typeface="+mj-cs"/>
            </a:endParaRPr>
          </a:p>
        </p:txBody>
      </p:sp>
      <p:sp>
        <p:nvSpPr>
          <p:cNvPr id="7170" name="内容占位符 2"/>
          <p:cNvSpPr>
            <a:spLocks noGrp="1"/>
          </p:cNvSpPr>
          <p:nvPr>
            <p:ph idx="1"/>
            <p:custDataLst>
              <p:tags r:id="rId2"/>
            </p:custDataLst>
          </p:nvPr>
        </p:nvSpPr>
        <p:spPr>
          <a:xfrm>
            <a:off x="683895" y="915670"/>
            <a:ext cx="7877175" cy="3382645"/>
          </a:xfrm>
        </p:spPr>
        <p:txBody>
          <a:bodyPr vert="horz" lIns="68580" tIns="34290" rIns="68580" bIns="34290" anchor="t" anchorCtr="0">
            <a:normAutofit fontScale="92500" lnSpcReduction="10000"/>
          </a:bodyPr>
          <a:lstStyle/>
          <a:p>
            <a:pPr marL="0" indent="0" algn="l" defTabSz="914400">
              <a:lnSpc>
                <a:spcPct val="150000"/>
              </a:lnSpc>
              <a:buClrTx/>
              <a:buSzTx/>
              <a:buFont typeface="Wingdings" panose="05000000000000000000" charset="0"/>
              <a:buNone/>
            </a:pPr>
            <a:r>
              <a:rPr lang="zh-CN" altLang="zh-CN" sz="1515" b="1" dirty="0">
                <a:latin typeface="微软雅黑" panose="020B0503020204020204" pitchFamily="34" charset="-122"/>
                <a:ea typeface="微软雅黑" panose="020B0503020204020204" pitchFamily="34" charset="-122"/>
                <a:cs typeface="微软雅黑" panose="020B0503020204020204" pitchFamily="34" charset="-122"/>
                <a:sym typeface="+mn-ea"/>
              </a:rPr>
              <a:t>创新券收入及使用：</a:t>
            </a: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科技创新券服务收入视为</a:t>
            </a:r>
            <a:r>
              <a:rPr lang="zh-CN" altLang="zh-CN" sz="1515"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技术服务收入或科研合同项目收入，由法人单位自主统筹使用</a:t>
            </a: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；科技创新券专项资金来源于省级财政预算科技经费，使用和管理遵守国家有关法律法规和财务规章制度，遵循公开普惠、公正透明、专款专用、据实列支的原则。</a:t>
            </a:r>
            <a:endPar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algn="just" defTabSz="914400">
              <a:lnSpc>
                <a:spcPct val="200000"/>
              </a:lnSpc>
              <a:buClrTx/>
              <a:buSzTx/>
              <a:buFontTx/>
              <a:buNone/>
            </a:pPr>
            <a:r>
              <a:rPr sz="1780" b="1" dirty="0">
                <a:latin typeface="微软雅黑" panose="020B0503020204020204" pitchFamily="34" charset="-122"/>
                <a:ea typeface="微软雅黑" panose="020B0503020204020204" pitchFamily="34" charset="-122"/>
                <a:sym typeface="+mn-ea"/>
              </a:rPr>
              <a:t>三、其他：</a:t>
            </a:r>
            <a:endParaRPr sz="1780" b="1" dirty="0">
              <a:latin typeface="微软雅黑" panose="020B0503020204020204" pitchFamily="34" charset="-122"/>
              <a:ea typeface="微软雅黑" panose="020B0503020204020204" pitchFamily="34" charset="-122"/>
              <a:sym typeface="+mn-ea"/>
            </a:endParaRPr>
          </a:p>
          <a:p>
            <a:pPr marL="0" indent="0" algn="l" defTabSz="914400">
              <a:lnSpc>
                <a:spcPct val="150000"/>
              </a:lnSpc>
              <a:buClrTx/>
              <a:buSzTx/>
              <a:buFont typeface="Wingdings" panose="05000000000000000000" charset="0"/>
              <a:buNone/>
            </a:pP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一）鼓励有条件的省辖市、济源示范区管委会、县（市）和郑洛新国家自主创新示范区、国家（省）级高新区设立本级科技创新券，除与省级科技创新券配套支持外，可以自行制定支持范围（说明：由于创新券奖补资金是由省财政出资，不是使用地市级财政资金，与各地市的奖补资金不冲突）。</a:t>
            </a:r>
            <a:endPar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indent="0" algn="l" defTabSz="914400">
              <a:lnSpc>
                <a:spcPct val="150000"/>
              </a:lnSpc>
              <a:buClrTx/>
              <a:buSzTx/>
              <a:buFont typeface="Wingdings" panose="05000000000000000000" charset="0"/>
              <a:buNone/>
            </a:pPr>
            <a:r>
              <a:rPr lang="zh-CN" altLang="zh-CN" sz="1515" dirty="0">
                <a:latin typeface="微软雅黑" panose="020B0503020204020204" pitchFamily="34" charset="-122"/>
                <a:ea typeface="微软雅黑" panose="020B0503020204020204" pitchFamily="34" charset="-122"/>
                <a:cs typeface="微软雅黑" panose="020B0503020204020204" pitchFamily="34" charset="-122"/>
                <a:sym typeface="+mn-ea"/>
              </a:rPr>
              <a:t>（二）探索建立科技创新券跨区域“通用通兑”政策协同机制，开展科技创新券“全国使用、河南兑付”试点工作，支持企业利用国家优质科研设施与仪器资源，开展科研创新活动。</a:t>
            </a:r>
            <a:endParaRPr lang="zh-CN" altLang="zh-CN" sz="1515" kern="1200" dirty="0">
              <a:latin typeface="微软雅黑" panose="020B0503020204020204" pitchFamily="34" charset="-122"/>
              <a:ea typeface="微软雅黑" panose="020B0503020204020204" pitchFamily="34" charset="-122"/>
              <a:cs typeface="微软雅黑" panose="020B0503020204020204" pitchFamily="34" charset="-122"/>
            </a:endParaRPr>
          </a:p>
          <a:p>
            <a:pPr algn="l" defTabSz="914400">
              <a:lnSpc>
                <a:spcPct val="150000"/>
              </a:lnSpc>
              <a:buClrTx/>
              <a:buSzTx/>
              <a:buFont typeface="Wingdings" panose="05000000000000000000" charset="0"/>
              <a:buChar char="l"/>
            </a:pPr>
            <a:endParaRPr sz="1515" kern="1200" dirty="0">
              <a:solidFill>
                <a:srgbClr val="FF0000"/>
              </a:solidFill>
              <a:latin typeface="微软雅黑" panose="020B0503020204020204" pitchFamily="34" charset="-122"/>
              <a:ea typeface="+mn-ea"/>
              <a:cs typeface="+mn-cs"/>
            </a:endParaRPr>
          </a:p>
        </p:txBody>
      </p:sp>
    </p:spTree>
    <p:custDataLst>
      <p:tags r:id="rId3"/>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6930" y="-92948"/>
            <a:ext cx="7886700" cy="994172"/>
          </a:xfrm>
        </p:spPr>
        <p:txBody>
          <a:bodyPr anchor="ctr" anchorCtr="0">
            <a:noAutofit/>
          </a:bodyPr>
          <a:lstStyle/>
          <a:p>
            <a:pPr marL="0" marR="0" indent="0" algn="l" defTabSz="914400" rtl="0" eaLnBrk="1" fontAlgn="auto" latinLnBrk="0" hangingPunct="1">
              <a:lnSpc>
                <a:spcPct val="90000"/>
              </a:lnSpc>
              <a:spcBef>
                <a:spcPct val="0"/>
              </a:spcBef>
              <a:spcAft>
                <a:spcPct val="0"/>
              </a:spcAft>
              <a:buClrTx/>
              <a:buSzTx/>
              <a:buFontTx/>
              <a:buNone/>
            </a:pPr>
            <a:r>
              <a:rPr lang="zh-CN" altLang="en-US" sz="2000" b="1" dirty="0">
                <a:solidFill>
                  <a:srgbClr val="005DA2"/>
                </a:solidFill>
                <a:latin typeface="微软雅黑" panose="020B0503020204020204" pitchFamily="34" charset="-122"/>
                <a:ea typeface="微软雅黑" panose="020B0503020204020204" pitchFamily="34" charset="-122"/>
                <a:sym typeface="+mn-ea"/>
              </a:rPr>
              <a:t>绩效评价和监督管理</a:t>
            </a:r>
            <a:endParaRPr kumimoji="0" lang="zh-CN" altLang="en-US" sz="2000" b="1" i="0" u="none" strike="noStrike" kern="1200" cap="none" spc="0" normalizeH="0" baseline="0" noProof="1">
              <a:solidFill>
                <a:srgbClr val="005DA2"/>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sym typeface="+mn-ea"/>
            </a:endParaRPr>
          </a:p>
        </p:txBody>
      </p:sp>
      <p:sp>
        <p:nvSpPr>
          <p:cNvPr id="3" name="内容占位符 2"/>
          <p:cNvSpPr>
            <a:spLocks noGrp="1"/>
          </p:cNvSpPr>
          <p:nvPr>
            <p:ph idx="1"/>
            <p:custDataLst>
              <p:tags r:id="rId2"/>
            </p:custDataLst>
          </p:nvPr>
        </p:nvSpPr>
        <p:spPr>
          <a:xfrm>
            <a:off x="899160" y="1131570"/>
            <a:ext cx="7345045" cy="3583320"/>
          </a:xfrm>
        </p:spPr>
        <p:txBody>
          <a:bodyPr>
            <a:noAutofit/>
          </a:bodyPr>
          <a:lstStyle/>
          <a:p>
            <a:pPr marL="228600" marR="0" indent="-228600" algn="l" defTabSz="914400" rtl="0" eaLnBrk="1" fontAlgn="auto" latinLnBrk="0" hangingPunct="1">
              <a:lnSpc>
                <a:spcPct val="150000"/>
              </a:lnSpc>
              <a:spcBef>
                <a:spcPts val="1000"/>
              </a:spcBef>
              <a:spcAft>
                <a:spcPct val="0"/>
              </a:spcAft>
              <a:buClrTx/>
              <a:buSzTx/>
              <a:buNone/>
            </a:pPr>
            <a:r>
              <a:rPr kumimoji="0" lang="zh-CN" altLang="en-US" sz="1400" i="0" u="none" strike="noStrike" kern="1200" cap="none" spc="0" normalizeH="0" baseline="0" noProof="1" smtClean="0">
                <a:latin typeface="MingLiU" panose="02020509000000000000" charset="-120"/>
                <a:ea typeface="MingLiU" panose="02020509000000000000" charset="-120"/>
                <a:cs typeface="微软雅黑" panose="020B0503020204020204" pitchFamily="34" charset="-122"/>
              </a:rPr>
              <a:t>◆ </a:t>
            </a:r>
            <a:r>
              <a:rPr kumimoji="0" lang="zh-CN"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a:t>
            </a: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技创新券相关服务业绩作为省科技厅、省财政厅、省教育厅对管理单位组织实施科研设施与仪器开放共享绩效评价工作的重要依据，管理单位无特殊理由不得拒绝接收科技创新券。</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28600" indent="-228600">
              <a:lnSpc>
                <a:spcPct val="150000"/>
              </a:lnSpc>
              <a:spcBef>
                <a:spcPts val="1000"/>
              </a:spcBef>
              <a:spcAft>
                <a:spcPct val="0"/>
              </a:spcAft>
              <a:buNone/>
            </a:pPr>
            <a:r>
              <a:rPr lang="zh-CN" altLang="en-US" sz="1400" noProof="1" smtClean="0">
                <a:solidFill>
                  <a:schemeClr val="tx1"/>
                </a:solidFill>
                <a:latin typeface="MingLiU" panose="02020509000000000000" charset="-120"/>
                <a:ea typeface="MingLiU" panose="02020509000000000000" charset="-120"/>
                <a:cs typeface="微软雅黑" panose="020B0503020204020204" pitchFamily="34" charset="-122"/>
              </a:rPr>
              <a:t>◆ </a:t>
            </a:r>
            <a:r>
              <a:rPr kumimoji="0" lang="zh-CN" altLang="zh-CN" sz="1400" i="0" u="none" strike="noStrike" kern="1200" cap="none" spc="0" normalizeH="0" baseline="0" noProof="1"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a:t>
            </a:r>
            <a:r>
              <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技创新券不得转让、赠送、买卖等，在科技创新券专项资金的兑付过程中，用户与管理单位不得提供虚假信息、不得隐瞒产权隶属关系、虚构科技创新券合同或提高合同金额等方式，套取科技创新券资金。对于违反以上规定的单位，停拨或追回财政资金，并纳入诚信记录，向社会公布，在购置仪器、申请科技计划等方面予以约束。情节严重的将追究相关法律责任。</a:t>
            </a:r>
            <a:endParaRPr kumimoji="0" lang="zh-CN" altLang="zh-CN" sz="1400" i="0" u="none" strike="noStrike" kern="1200" cap="none" spc="0" normalizeH="0" baseline="0" noProof="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957695" y="394970"/>
            <a:ext cx="3048000" cy="306705"/>
          </a:xfrm>
          <a:prstGeom prst="rect">
            <a:avLst/>
          </a:prstGeom>
          <a:noFill/>
        </p:spPr>
        <p:txBody>
          <a:bodyPr wrap="square" rtlCol="0">
            <a:spAutoFit/>
          </a:bodyPr>
          <a:lstStyle/>
          <a:p>
            <a:endParaRPr lang="zh-CN" altLang="zh-CN" sz="1400" b="1" dirty="0">
              <a:solidFill>
                <a:srgbClr val="2F55C1"/>
              </a:solidFill>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3758412" y="2617639"/>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837055" y="1562735"/>
            <a:ext cx="4052570" cy="1213485"/>
            <a:chOff x="4741" y="3950"/>
            <a:chExt cx="6382" cy="1911"/>
          </a:xfrm>
        </p:grpSpPr>
        <p:sp>
          <p:nvSpPr>
            <p:cNvPr id="18" name="TextBox 5"/>
            <p:cNvSpPr txBox="1"/>
            <p:nvPr>
              <p:custDataLst>
                <p:tags r:id="rId3"/>
              </p:custDataLst>
            </p:nvPr>
          </p:nvSpPr>
          <p:spPr>
            <a:xfrm>
              <a:off x="6807" y="3950"/>
              <a:ext cx="1565" cy="963"/>
            </a:xfrm>
            <a:prstGeom prst="rect">
              <a:avLst/>
            </a:prstGeom>
            <a:noFill/>
          </p:spPr>
          <p:txBody>
            <a:bodyPr wrap="none" rtlCol="0">
              <a:noAutofit/>
            </a:bodyPr>
            <a:lstStyle/>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9" name="TextBox 8"/>
            <p:cNvSpPr txBox="1"/>
            <p:nvPr>
              <p:custDataLst>
                <p:tags r:id="rId4"/>
              </p:custDataLst>
            </p:nvPr>
          </p:nvSpPr>
          <p:spPr>
            <a:xfrm>
              <a:off x="8157" y="4137"/>
              <a:ext cx="880" cy="725"/>
            </a:xfrm>
            <a:prstGeom prst="rect">
              <a:avLst/>
            </a:prstGeom>
            <a:noFill/>
          </p:spPr>
          <p:txBody>
            <a:bodyPr wrap="none" rtlCol="0">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04</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20" name="直接连接符 19"/>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741" y="4157"/>
              <a:ext cx="1598" cy="1454"/>
              <a:chOff x="3010287" y="2639522"/>
              <a:chExt cx="1014700" cy="923402"/>
            </a:xfrm>
          </p:grpSpPr>
          <p:sp>
            <p:nvSpPr>
              <p:cNvPr id="23" name="圆角矩形 2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5" name="文本框 24"/>
          <p:cNvSpPr txBox="1"/>
          <p:nvPr>
            <p:custDataLst>
              <p:tags r:id="rId10"/>
            </p:custDataLst>
          </p:nvPr>
        </p:nvSpPr>
        <p:spPr>
          <a:xfrm>
            <a:off x="3073400" y="1898015"/>
            <a:ext cx="3448685" cy="953135"/>
          </a:xfrm>
          <a:prstGeom prst="rect">
            <a:avLst/>
          </a:prstGeom>
          <a:noFill/>
        </p:spPr>
        <p:txBody>
          <a:bodyPr wrap="square" rtlCol="0">
            <a:noAutofit/>
          </a:bodyPr>
          <a:lstStyle/>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创新券业务操作流程</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6" name="文本框 25"/>
          <p:cNvSpPr txBox="1"/>
          <p:nvPr>
            <p:custDataLst>
              <p:tags r:id="rId11"/>
            </p:custDataLst>
          </p:nvPr>
        </p:nvSpPr>
        <p:spPr>
          <a:xfrm>
            <a:off x="3348355" y="2929890"/>
            <a:ext cx="4399915" cy="981710"/>
          </a:xfrm>
          <a:prstGeom prst="rect">
            <a:avLst/>
          </a:prstGeom>
          <a:noFill/>
        </p:spPr>
        <p:txBody>
          <a:bodyPr wrap="square" rtlCol="0" anchor="t">
            <a:noAutofit/>
          </a:bodyPr>
          <a:lstStyle/>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环节一  </a:t>
            </a: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sym typeface="+mn-ea"/>
              </a:rPr>
              <a:t>企业</a:t>
            </a:r>
            <a:r>
              <a:rPr lang="zh-CN" altLang="zh-CN" sz="1400" b="1" dirty="0">
                <a:solidFill>
                  <a:srgbClr val="005DA2"/>
                </a:solidFill>
                <a:latin typeface="微软雅黑" panose="020B0503020204020204" pitchFamily="34" charset="-122"/>
                <a:ea typeface="微软雅黑" panose="020B0503020204020204" pitchFamily="34" charset="-122"/>
              </a:rPr>
              <a:t>申领使用</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环节二   </a:t>
            </a:r>
            <a:r>
              <a:rPr lang="zh-CN" altLang="zh-CN" sz="1400" b="1" dirty="0">
                <a:solidFill>
                  <a:srgbClr val="005DA2"/>
                </a:solidFill>
                <a:latin typeface="微软雅黑" panose="020B0503020204020204" pitchFamily="34" charset="-122"/>
                <a:ea typeface="微软雅黑" panose="020B0503020204020204" pitchFamily="34" charset="-122"/>
                <a:sym typeface="+mn-ea"/>
              </a:rPr>
              <a:t>管理单位</a:t>
            </a:r>
            <a:r>
              <a:rPr lang="zh-CN" altLang="zh-CN" sz="1400" b="1" dirty="0">
                <a:solidFill>
                  <a:srgbClr val="005DA2"/>
                </a:solidFill>
                <a:latin typeface="微软雅黑" panose="020B0503020204020204" pitchFamily="34" charset="-122"/>
                <a:ea typeface="微软雅黑" panose="020B0503020204020204" pitchFamily="34" charset="-122"/>
              </a:rPr>
              <a:t>接收与兑付</a:t>
            </a:r>
            <a:endParaRPr lang="zh-CN" altLang="zh-CN" sz="1400" b="1" dirty="0">
              <a:solidFill>
                <a:srgbClr val="005DA2"/>
              </a:solidFill>
              <a:latin typeface="微软雅黑" panose="020B0503020204020204" pitchFamily="34" charset="-122"/>
              <a:ea typeface="微软雅黑" panose="020B0503020204020204" pitchFamily="34" charset="-122"/>
            </a:endParaRPr>
          </a:p>
        </p:txBody>
      </p:sp>
      <p:sp>
        <p:nvSpPr>
          <p:cNvPr id="27" name="五角星 26"/>
          <p:cNvSpPr/>
          <p:nvPr>
            <p:custDataLst>
              <p:tags r:id="rId12"/>
            </p:custDataLst>
          </p:nvPr>
        </p:nvSpPr>
        <p:spPr>
          <a:xfrm>
            <a:off x="3083560" y="3081655"/>
            <a:ext cx="213360" cy="21336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custDataLst>
              <p:tags r:id="rId13"/>
            </p:custDataLst>
          </p:nvPr>
        </p:nvSpPr>
        <p:spPr>
          <a:xfrm>
            <a:off x="3083560" y="3402330"/>
            <a:ext cx="213360" cy="21336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
          <p:cNvSpPr txBox="1"/>
          <p:nvPr>
            <p:custDataLst>
              <p:tags r:id="rId1"/>
            </p:custDataLst>
          </p:nvPr>
        </p:nvSpPr>
        <p:spPr>
          <a:xfrm>
            <a:off x="827405" y="194945"/>
            <a:ext cx="3884295" cy="457200"/>
          </a:xfrm>
          <a:prstGeom prst="rect">
            <a:avLst/>
          </a:prstGeom>
          <a:noFill/>
        </p:spPr>
        <p:txBody>
          <a:bodyPr wrap="square" lIns="47625" tIns="19050" rIns="47625" bIns="19050" rtlCol="0" anchor="t"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环节一 </a:t>
            </a:r>
            <a:r>
              <a:rPr lang="zh-CN" altLang="en-US" sz="2000" b="1" spc="120" dirty="0">
                <a:solidFill>
                  <a:srgbClr val="FF0000"/>
                </a:solidFill>
                <a:uFillTx/>
                <a:latin typeface="微软雅黑" panose="020B0503020204020204" pitchFamily="34" charset="-122"/>
                <a:ea typeface="微软雅黑" panose="020B0503020204020204" pitchFamily="34" charset="-122"/>
                <a:sym typeface="+mn-ea"/>
              </a:rPr>
              <a:t>企业</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申领使用</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grpSp>
        <p:nvGrpSpPr>
          <p:cNvPr id="14" name="组合 13"/>
          <p:cNvGrpSpPr/>
          <p:nvPr/>
        </p:nvGrpSpPr>
        <p:grpSpPr>
          <a:xfrm>
            <a:off x="396875" y="1335405"/>
            <a:ext cx="7990840" cy="2331720"/>
            <a:chOff x="965" y="1555"/>
            <a:chExt cx="12584" cy="3672"/>
          </a:xfrm>
        </p:grpSpPr>
        <p:sp>
          <p:nvSpPr>
            <p:cNvPr id="34" name="矩形 33"/>
            <p:cNvSpPr/>
            <p:nvPr>
              <p:custDataLst>
                <p:tags r:id="rId2"/>
              </p:custDataLst>
            </p:nvPr>
          </p:nvSpPr>
          <p:spPr>
            <a:xfrm>
              <a:off x="4819" y="1555"/>
              <a:ext cx="4536" cy="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b="1" spc="90">
                  <a:solidFill>
                    <a:schemeClr val="bg1"/>
                  </a:solidFill>
                  <a:uFillTx/>
                  <a:latin typeface="Arial" panose="020B0604020202020204" pitchFamily="34" charset="0"/>
                  <a:ea typeface="微软雅黑" panose="020B0503020204020204" pitchFamily="34" charset="-122"/>
                  <a:sym typeface="+mn-ea"/>
                </a:rPr>
                <a:t>申领创新券前的准备</a:t>
              </a:r>
              <a:endParaRPr lang="zh-CN" b="1" spc="90">
                <a:solidFill>
                  <a:schemeClr val="bg1"/>
                </a:solidFill>
                <a:uFillTx/>
                <a:latin typeface="Arial" panose="020B0604020202020204" pitchFamily="34" charset="0"/>
                <a:ea typeface="微软雅黑" panose="020B0503020204020204" pitchFamily="34" charset="-122"/>
                <a:sym typeface="+mn-ea"/>
              </a:endParaRPr>
            </a:p>
          </p:txBody>
        </p:sp>
        <p:grpSp>
          <p:nvGrpSpPr>
            <p:cNvPr id="4" name="组合 3"/>
            <p:cNvGrpSpPr/>
            <p:nvPr/>
          </p:nvGrpSpPr>
          <p:grpSpPr>
            <a:xfrm>
              <a:off x="965" y="3143"/>
              <a:ext cx="12584" cy="2084"/>
              <a:chOff x="965" y="3143"/>
              <a:chExt cx="12584" cy="2084"/>
            </a:xfrm>
          </p:grpSpPr>
          <p:sp>
            <p:nvSpPr>
              <p:cNvPr id="20" name="Freeform 5"/>
              <p:cNvSpPr/>
              <p:nvPr>
                <p:custDataLst>
                  <p:tags r:id="rId3"/>
                </p:custDataLst>
              </p:nvPr>
            </p:nvSpPr>
            <p:spPr bwMode="auto">
              <a:xfrm>
                <a:off x="4322"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5" name="TextBox 20"/>
              <p:cNvSpPr txBox="1"/>
              <p:nvPr>
                <p:custDataLst>
                  <p:tags r:id="rId4"/>
                </p:custDataLst>
              </p:nvPr>
            </p:nvSpPr>
            <p:spPr>
              <a:xfrm>
                <a:off x="4737" y="4050"/>
                <a:ext cx="1526"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smtClean="0"/>
                  <a:t>填单位基本信息</a:t>
                </a:r>
                <a:r>
                  <a:rPr lang="en-US" altLang="zh-CN" sz="1400" b="1" dirty="0" smtClean="0"/>
                  <a:t> </a:t>
                </a:r>
                <a:r>
                  <a:rPr lang="zh-CN" altLang="en-US" sz="1400" b="1" dirty="0" smtClean="0"/>
                  <a:t>认证</a:t>
                </a:r>
                <a:endParaRPr lang="zh-CN" altLang="en-US" sz="1400" b="1" dirty="0" smtClean="0"/>
              </a:p>
            </p:txBody>
          </p:sp>
          <p:sp>
            <p:nvSpPr>
              <p:cNvPr id="9" name="Freeform 5"/>
              <p:cNvSpPr/>
              <p:nvPr>
                <p:custDataLst>
                  <p:tags r:id="rId5"/>
                </p:custDataLst>
              </p:nvPr>
            </p:nvSpPr>
            <p:spPr bwMode="auto">
              <a:xfrm>
                <a:off x="965"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0" name="Freeform 5"/>
              <p:cNvSpPr/>
              <p:nvPr>
                <p:custDataLst>
                  <p:tags r:id="rId6"/>
                </p:custDataLst>
              </p:nvPr>
            </p:nvSpPr>
            <p:spPr bwMode="auto">
              <a:xfrm>
                <a:off x="7880"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1" name="Freeform 5"/>
              <p:cNvSpPr/>
              <p:nvPr>
                <p:custDataLst>
                  <p:tags r:id="rId7"/>
                </p:custDataLst>
              </p:nvPr>
            </p:nvSpPr>
            <p:spPr bwMode="auto">
              <a:xfrm>
                <a:off x="11237" y="3143"/>
                <a:ext cx="2312" cy="208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25" name="TextBox 24"/>
              <p:cNvSpPr txBox="1"/>
              <p:nvPr>
                <p:custDataLst>
                  <p:tags r:id="rId8"/>
                </p:custDataLst>
              </p:nvPr>
            </p:nvSpPr>
            <p:spPr>
              <a:xfrm>
                <a:off x="1053" y="3959"/>
                <a:ext cx="2224"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zh-CN" sz="1400" b="1" dirty="0">
                    <a:sym typeface="+mn-ea"/>
                  </a:rPr>
                  <a:t>账号登录</a:t>
                </a:r>
                <a:endParaRPr lang="zh-CN" altLang="zh-CN" sz="1400" b="1" dirty="0">
                  <a:solidFill>
                    <a:schemeClr val="bg1"/>
                  </a:solidFill>
                  <a:latin typeface="微软雅黑" panose="020B0503020204020204" pitchFamily="34" charset="-122"/>
                  <a:ea typeface="微软雅黑" panose="020B0503020204020204" pitchFamily="34" charset="-122"/>
                </a:endParaRPr>
              </a:p>
              <a:p>
                <a:pPr algn="ctr"/>
                <a:r>
                  <a:rPr lang="zh-CN" altLang="zh-CN" sz="1400" b="1" dirty="0">
                    <a:sym typeface="+mn-ea"/>
                  </a:rPr>
                  <a:t>政务网</a:t>
                </a:r>
                <a:r>
                  <a:rPr lang="en-US" altLang="zh-CN" sz="1400" b="1" dirty="0">
                    <a:sym typeface="+mn-ea"/>
                  </a:rPr>
                  <a:t>/</a:t>
                </a:r>
                <a:r>
                  <a:rPr lang="zh-CN" altLang="en-US" sz="1400" b="1" dirty="0">
                    <a:sym typeface="+mn-ea"/>
                  </a:rPr>
                  <a:t>省平台</a:t>
                </a:r>
                <a:endParaRPr lang="zh-CN" altLang="en-US" sz="1400" b="1" spc="110" dirty="0">
                  <a:solidFill>
                    <a:schemeClr val="bg1"/>
                  </a:solidFill>
                  <a:uFillTx/>
                  <a:latin typeface="Arial" panose="020B0604020202020204" pitchFamily="34" charset="0"/>
                  <a:sym typeface="+mn-ea"/>
                </a:endParaRPr>
              </a:p>
            </p:txBody>
          </p:sp>
          <p:sp>
            <p:nvSpPr>
              <p:cNvPr id="26" name="TextBox 25"/>
              <p:cNvSpPr txBox="1"/>
              <p:nvPr>
                <p:custDataLst>
                  <p:tags r:id="rId9"/>
                </p:custDataLst>
              </p:nvPr>
            </p:nvSpPr>
            <p:spPr>
              <a:xfrm>
                <a:off x="8106" y="4164"/>
                <a:ext cx="1782" cy="3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a:t>专业机构审核</a:t>
                </a:r>
                <a:endParaRPr lang="zh-CN" altLang="en-US" sz="1400" b="1" dirty="0"/>
              </a:p>
            </p:txBody>
          </p:sp>
          <p:sp>
            <p:nvSpPr>
              <p:cNvPr id="27" name="TextBox 26"/>
              <p:cNvSpPr txBox="1"/>
              <p:nvPr>
                <p:custDataLst>
                  <p:tags r:id="rId10"/>
                </p:custDataLst>
              </p:nvPr>
            </p:nvSpPr>
            <p:spPr>
              <a:xfrm>
                <a:off x="11620" y="4050"/>
                <a:ext cx="1526" cy="67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400" b="1" dirty="0"/>
                  <a:t>自动获得相应额度</a:t>
                </a:r>
                <a:endParaRPr lang="zh-CN" altLang="en-US" sz="1400" b="1" dirty="0"/>
              </a:p>
            </p:txBody>
          </p:sp>
          <p:sp>
            <p:nvSpPr>
              <p:cNvPr id="12" name="TextBox 14"/>
              <p:cNvSpPr txBox="1"/>
              <p:nvPr>
                <p:custDataLst>
                  <p:tags r:id="rId11"/>
                </p:custDataLst>
              </p:nvPr>
            </p:nvSpPr>
            <p:spPr>
              <a:xfrm>
                <a:off x="1790" y="3377"/>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1</a:t>
                </a:r>
                <a:endParaRPr lang="zh-CN" altLang="en-US" sz="2400" b="1" dirty="0"/>
              </a:p>
            </p:txBody>
          </p:sp>
          <p:sp>
            <p:nvSpPr>
              <p:cNvPr id="28" name="TextBox 27"/>
              <p:cNvSpPr txBox="1"/>
              <p:nvPr>
                <p:custDataLst>
                  <p:tags r:id="rId12"/>
                </p:custDataLst>
              </p:nvPr>
            </p:nvSpPr>
            <p:spPr>
              <a:xfrm>
                <a:off x="5147" y="3361"/>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2</a:t>
                </a:r>
                <a:endParaRPr lang="zh-CN" altLang="en-US" sz="2400" b="1" dirty="0"/>
              </a:p>
            </p:txBody>
          </p:sp>
          <p:sp>
            <p:nvSpPr>
              <p:cNvPr id="29" name="TextBox 28"/>
              <p:cNvSpPr txBox="1"/>
              <p:nvPr>
                <p:custDataLst>
                  <p:tags r:id="rId13"/>
                </p:custDataLst>
              </p:nvPr>
            </p:nvSpPr>
            <p:spPr>
              <a:xfrm>
                <a:off x="8705" y="3361"/>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3</a:t>
                </a:r>
                <a:endParaRPr lang="zh-CN" altLang="en-US" sz="2400" b="1" dirty="0"/>
              </a:p>
            </p:txBody>
          </p:sp>
          <p:sp>
            <p:nvSpPr>
              <p:cNvPr id="30" name="TextBox 29"/>
              <p:cNvSpPr txBox="1"/>
              <p:nvPr>
                <p:custDataLst>
                  <p:tags r:id="rId14"/>
                </p:custDataLst>
              </p:nvPr>
            </p:nvSpPr>
            <p:spPr>
              <a:xfrm>
                <a:off x="12108" y="3347"/>
                <a:ext cx="661" cy="58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en-US" altLang="zh-CN" sz="2400" b="1" dirty="0" smtClean="0"/>
                  <a:t>4</a:t>
                </a:r>
                <a:endParaRPr lang="zh-CN" altLang="en-US" sz="2400" b="1" dirty="0"/>
              </a:p>
            </p:txBody>
          </p:sp>
        </p:grpSp>
      </p:grpSp>
      <p:sp>
        <p:nvSpPr>
          <p:cNvPr id="2" name="右箭头 1"/>
          <p:cNvSpPr/>
          <p:nvPr/>
        </p:nvSpPr>
        <p:spPr>
          <a:xfrm>
            <a:off x="2017395" y="278765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右箭头 2"/>
          <p:cNvSpPr/>
          <p:nvPr/>
        </p:nvSpPr>
        <p:spPr>
          <a:xfrm>
            <a:off x="4186555" y="278765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6407150" y="2769870"/>
            <a:ext cx="411480" cy="43751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8"/>
          <p:cNvSpPr txBox="1"/>
          <p:nvPr/>
        </p:nvSpPr>
        <p:spPr>
          <a:xfrm>
            <a:off x="827405" y="555625"/>
            <a:ext cx="7816561" cy="431101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panose="02000000000000000000"/>
                <a:ea typeface="+mn-ea"/>
                <a:cs typeface="Roboto Condensed" panose="02000000000000000000"/>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习</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近平总书记在党的二十大报告中指出“创新是第一动力，深入实施科教兴国战略、人才强国战略、创新驱动发展战略，开辟发展新领域新赛道，不断塑造发展新动能新优势”。</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创</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新驱动、科教兴省、人才强省战略”被河南省十一次党代会置于“十大战略”之首，省委省政府出台了《河南省“十四五”科技创新和一流创新生态建设规划》等一系列政策文件，为把河南省打造成科技创新强引擎和策源地，科技主管部门相继出台了系列惠企利企迭加政策，包括科技创新券政策，目的是培育壮大企业这个科技创新主体“生力军”。</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just" fontAlgn="auto">
              <a:lnSpc>
                <a:spcPct val="180000"/>
              </a:lnSpc>
              <a:spcBef>
                <a:spcPts val="0"/>
              </a:spcBef>
            </a:pPr>
            <a:r>
              <a:rPr lang="en-US" altLang="zh-CN"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近年</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来，国内科研设施与仪器规模持续增长，覆盖领域不断拓展，技术水平明显提升，综合效益日益显现，但是科研设施与仪器重复购置，闲置浪费现</a:t>
            </a:r>
            <a:r>
              <a:rPr lang="zh-CN" altLang="en-US" sz="1400" dirty="0" smtClean="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象仍比</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较严重。科研设施与仪器向社会开放共享已成为国家一项政策。</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784465" y="400050"/>
            <a:ext cx="3048000" cy="275590"/>
          </a:xfrm>
          <a:prstGeom prst="rect">
            <a:avLst/>
          </a:prstGeom>
          <a:noFill/>
        </p:spPr>
        <p:txBody>
          <a:bodyPr wrap="square" rtlCol="0">
            <a:spAutoFit/>
          </a:bodyPr>
          <a:lstStyle/>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文本框 3"/>
          <p:cNvSpPr txBox="1"/>
          <p:nvPr>
            <p:custDataLst>
              <p:tags r:id="rId1"/>
            </p:custDataLst>
          </p:nvPr>
        </p:nvSpPr>
        <p:spPr>
          <a:xfrm>
            <a:off x="827405" y="194855"/>
            <a:ext cx="8229600" cy="567054"/>
          </a:xfrm>
          <a:prstGeom prst="rect">
            <a:avLst/>
          </a:prstGeom>
          <a:noFill/>
        </p:spPr>
        <p:txBody>
          <a:bodyPr wrap="square" lIns="47625" tIns="19050" rIns="47625" bIns="19050" rtlCol="0" anchor="t" anchorCtr="0">
            <a:normAutofit/>
          </a:bodyPr>
          <a:lstStyle/>
          <a:p>
            <a:pPr marL="0" indent="0" algn="l">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政策出台的相关背景</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2" name="矩形 1"/>
          <p:cNvSpPr/>
          <p:nvPr/>
        </p:nvSpPr>
        <p:spPr>
          <a:xfrm>
            <a:off x="899160" y="76200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99795" y="191452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99795" y="385000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圆角矩形 14"/>
          <p:cNvSpPr/>
          <p:nvPr/>
        </p:nvSpPr>
        <p:spPr>
          <a:xfrm>
            <a:off x="112395" y="1923415"/>
            <a:ext cx="1714500" cy="41148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67005" y="1046480"/>
            <a:ext cx="8797925" cy="2898140"/>
            <a:chOff x="-190" y="1669"/>
            <a:chExt cx="13855" cy="4564"/>
          </a:xfrm>
        </p:grpSpPr>
        <p:sp>
          <p:nvSpPr>
            <p:cNvPr id="34" name="矩形 33"/>
            <p:cNvSpPr/>
            <p:nvPr>
              <p:custDataLst>
                <p:tags r:id="rId1"/>
              </p:custDataLst>
            </p:nvPr>
          </p:nvSpPr>
          <p:spPr>
            <a:xfrm>
              <a:off x="4478" y="1669"/>
              <a:ext cx="4536" cy="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b="1" spc="90">
                  <a:solidFill>
                    <a:schemeClr val="bg1"/>
                  </a:solidFill>
                  <a:uFillTx/>
                  <a:latin typeface="Arial" panose="020B0604020202020204" pitchFamily="34" charset="0"/>
                  <a:ea typeface="微软雅黑" panose="020B0503020204020204" pitchFamily="34" charset="-122"/>
                  <a:sym typeface="+mn-ea"/>
                </a:rPr>
                <a:t>创新券使用流程</a:t>
              </a:r>
              <a:endParaRPr lang="zh-CN" b="1" spc="90">
                <a:solidFill>
                  <a:schemeClr val="bg1"/>
                </a:solidFill>
                <a:uFillTx/>
                <a:latin typeface="Arial" panose="020B0604020202020204" pitchFamily="34" charset="0"/>
                <a:ea typeface="微软雅黑" panose="020B0503020204020204" pitchFamily="34" charset="-122"/>
                <a:sym typeface="+mn-ea"/>
              </a:endParaRPr>
            </a:p>
          </p:txBody>
        </p:sp>
        <p:grpSp>
          <p:nvGrpSpPr>
            <p:cNvPr id="38" name="组合 37"/>
            <p:cNvGrpSpPr/>
            <p:nvPr/>
          </p:nvGrpSpPr>
          <p:grpSpPr>
            <a:xfrm>
              <a:off x="-190" y="3116"/>
              <a:ext cx="13855" cy="3117"/>
              <a:chOff x="-192" y="2579"/>
              <a:chExt cx="13855" cy="3117"/>
            </a:xfrm>
          </p:grpSpPr>
          <p:grpSp>
            <p:nvGrpSpPr>
              <p:cNvPr id="14" name="组合 13"/>
              <p:cNvGrpSpPr/>
              <p:nvPr/>
            </p:nvGrpSpPr>
            <p:grpSpPr>
              <a:xfrm>
                <a:off x="-165" y="3823"/>
                <a:ext cx="13828" cy="680"/>
                <a:chOff x="-165" y="3823"/>
                <a:chExt cx="13828" cy="680"/>
              </a:xfrm>
            </p:grpSpPr>
            <p:sp>
              <p:nvSpPr>
                <p:cNvPr id="2" name="五边形 1"/>
                <p:cNvSpPr/>
                <p:nvPr/>
              </p:nvSpPr>
              <p:spPr>
                <a:xfrm>
                  <a:off x="-165" y="3823"/>
                  <a:ext cx="2262" cy="6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燕尾形 2"/>
                <p:cNvSpPr/>
                <p:nvPr/>
              </p:nvSpPr>
              <p:spPr>
                <a:xfrm>
                  <a:off x="1983"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燕尾形 3"/>
                <p:cNvSpPr/>
                <p:nvPr>
                  <p:custDataLst>
                    <p:tags r:id="rId2"/>
                  </p:custDataLst>
                </p:nvPr>
              </p:nvSpPr>
              <p:spPr>
                <a:xfrm>
                  <a:off x="3911"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燕尾形 8"/>
                <p:cNvSpPr/>
                <p:nvPr>
                  <p:custDataLst>
                    <p:tags r:id="rId3"/>
                  </p:custDataLst>
                </p:nvPr>
              </p:nvSpPr>
              <p:spPr>
                <a:xfrm>
                  <a:off x="5839"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燕尾形 9"/>
                <p:cNvSpPr/>
                <p:nvPr>
                  <p:custDataLst>
                    <p:tags r:id="rId4"/>
                  </p:custDataLst>
                </p:nvPr>
              </p:nvSpPr>
              <p:spPr>
                <a:xfrm>
                  <a:off x="7766"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燕尾形 10"/>
                <p:cNvSpPr/>
                <p:nvPr>
                  <p:custDataLst>
                    <p:tags r:id="rId5"/>
                  </p:custDataLst>
                </p:nvPr>
              </p:nvSpPr>
              <p:spPr>
                <a:xfrm>
                  <a:off x="9694" y="3823"/>
                  <a:ext cx="2041" cy="680"/>
                </a:xfrm>
                <a:prstGeom prst="chevron">
                  <a:avLst/>
                </a:prstGeom>
                <a:solidFill>
                  <a:schemeClr val="accent1">
                    <a:lumMod val="60000"/>
                    <a:lumOff val="40000"/>
                  </a:schemeClr>
                </a:solidFill>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燕尾形 11"/>
                <p:cNvSpPr/>
                <p:nvPr>
                  <p:custDataLst>
                    <p:tags r:id="rId6"/>
                  </p:custDataLst>
                </p:nvPr>
              </p:nvSpPr>
              <p:spPr>
                <a:xfrm>
                  <a:off x="11622" y="3823"/>
                  <a:ext cx="2041" cy="6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0" name="文本框 99"/>
              <p:cNvSpPr txBox="1"/>
              <p:nvPr/>
            </p:nvSpPr>
            <p:spPr>
              <a:xfrm>
                <a:off x="-192" y="2579"/>
                <a:ext cx="2710" cy="531"/>
              </a:xfrm>
              <a:prstGeom prst="rect">
                <a:avLst/>
              </a:prstGeom>
              <a:noFill/>
              <a:ln w="9525">
                <a:noFill/>
              </a:ln>
            </p:spPr>
            <p:txBody>
              <a:bodyPr wrap="square">
                <a:spAutoFit/>
              </a:bodyPr>
              <a:lstStyle/>
              <a:p>
                <a:pPr indent="0"/>
                <a:r>
                  <a:rPr lang="zh-CN" sz="1600" b="1">
                    <a:solidFill>
                      <a:schemeClr val="bg1"/>
                    </a:solidFill>
                    <a:latin typeface="微软雅黑" panose="020B0503020204020204" pitchFamily="34" charset="-122"/>
                    <a:ea typeface="微软雅黑" panose="020B0503020204020204" pitchFamily="34" charset="-122"/>
                  </a:rPr>
                  <a:t>首页点击创新券</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92" y="3874"/>
                <a:ext cx="2422" cy="531"/>
              </a:xfrm>
              <a:prstGeom prst="rect">
                <a:avLst/>
              </a:prstGeom>
              <a:noFill/>
              <a:ln w="9525">
                <a:noFill/>
              </a:ln>
            </p:spPr>
            <p:txBody>
              <a:bodyPr wrap="square">
                <a:spAutoFit/>
              </a:bodyPr>
              <a:lstStyle/>
              <a:p>
                <a:pPr indent="0"/>
                <a:r>
                  <a:rPr lang="zh-CN" sz="1600" b="1">
                    <a:solidFill>
                      <a:schemeClr val="bg1"/>
                    </a:solidFill>
                    <a:latin typeface="微软雅黑" panose="020B0503020204020204" pitchFamily="34" charset="-122"/>
                    <a:ea typeface="微软雅黑" panose="020B0503020204020204" pitchFamily="34" charset="-122"/>
                  </a:rPr>
                  <a:t>选仪器点预约</a:t>
                </a: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custDataLst>
                  <p:tags r:id="rId7"/>
                </p:custDataLst>
              </p:nvPr>
            </p:nvSpPr>
            <p:spPr>
              <a:xfrm>
                <a:off x="2555" y="3874"/>
                <a:ext cx="1694" cy="531"/>
              </a:xfrm>
              <a:prstGeom prst="rect">
                <a:avLst/>
              </a:prstGeom>
              <a:noFill/>
              <a:ln w="9525">
                <a:noFill/>
              </a:ln>
            </p:spPr>
            <p:txBody>
              <a:bodyPr wrap="square">
                <a:spAutoFit/>
              </a:bodyPr>
              <a:lstStyle/>
              <a:p>
                <a:pPr indent="0"/>
                <a:r>
                  <a:rPr lang="zh-CN" sz="1600" b="1">
                    <a:solidFill>
                      <a:schemeClr val="bg1"/>
                    </a:solidFill>
                    <a:latin typeface="微软雅黑" panose="020B0503020204020204" pitchFamily="34" charset="-122"/>
                    <a:ea typeface="微软雅黑" panose="020B0503020204020204" pitchFamily="34" charset="-122"/>
                  </a:rPr>
                  <a:t>填订单</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8"/>
                </p:custDataLst>
              </p:nvPr>
            </p:nvSpPr>
            <p:spPr>
              <a:xfrm>
                <a:off x="4482" y="3874"/>
                <a:ext cx="1314" cy="531"/>
              </a:xfrm>
              <a:prstGeom prst="rect">
                <a:avLst/>
              </a:prstGeom>
              <a:noFill/>
              <a:ln w="9525">
                <a:noFill/>
              </a:ln>
            </p:spPr>
            <p:txBody>
              <a:bodyPr wrap="square">
                <a:spAutoFit/>
              </a:bodyPr>
              <a:lstStyle/>
              <a:p>
                <a:pPr indent="0"/>
                <a:r>
                  <a:rPr lang="zh-CN" sz="1600" b="1">
                    <a:solidFill>
                      <a:schemeClr val="bg1"/>
                    </a:solidFill>
                    <a:latin typeface="微软雅黑" panose="020B0503020204020204" pitchFamily="34" charset="-122"/>
                    <a:ea typeface="微软雅黑" panose="020B0503020204020204" pitchFamily="34" charset="-122"/>
                  </a:rPr>
                  <a:t>传材料</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9"/>
                </p:custDataLst>
              </p:nvPr>
            </p:nvSpPr>
            <p:spPr>
              <a:xfrm>
                <a:off x="6030" y="3874"/>
                <a:ext cx="1740" cy="531"/>
              </a:xfrm>
              <a:prstGeom prst="rect">
                <a:avLst/>
              </a:prstGeom>
              <a:noFill/>
              <a:ln w="9525">
                <a:noFill/>
              </a:ln>
            </p:spPr>
            <p:txBody>
              <a:bodyPr wrap="square">
                <a:spAutoFit/>
              </a:bodyPr>
              <a:lstStyle/>
              <a:p>
                <a:pPr indent="0" algn="ctr"/>
                <a:r>
                  <a:rPr lang="zh-CN" sz="1600" b="1">
                    <a:solidFill>
                      <a:schemeClr val="bg1"/>
                    </a:solidFill>
                    <a:latin typeface="微软雅黑" panose="020B0503020204020204" pitchFamily="34" charset="-122"/>
                    <a:ea typeface="微软雅黑" panose="020B0503020204020204" pitchFamily="34" charset="-122"/>
                  </a:rPr>
                  <a:t>再确认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0"/>
                </p:custDataLst>
              </p:nvPr>
            </p:nvSpPr>
            <p:spPr>
              <a:xfrm>
                <a:off x="7931" y="3874"/>
                <a:ext cx="1874" cy="531"/>
              </a:xfrm>
              <a:prstGeom prst="rect">
                <a:avLst/>
              </a:prstGeom>
              <a:noFill/>
              <a:ln w="9525">
                <a:noFill/>
              </a:ln>
            </p:spPr>
            <p:txBody>
              <a:bodyPr wrap="square">
                <a:spAutoFit/>
              </a:bodyPr>
              <a:lstStyle/>
              <a:p>
                <a:pPr indent="0" algn="ctr"/>
                <a:r>
                  <a:rPr lang="zh-CN" sz="1600" b="1">
                    <a:solidFill>
                      <a:schemeClr val="bg1"/>
                    </a:solidFill>
                    <a:latin typeface="微软雅黑" panose="020B0503020204020204" pitchFamily="34" charset="-122"/>
                    <a:ea typeface="微软雅黑" panose="020B0503020204020204" pitchFamily="34" charset="-122"/>
                  </a:rPr>
                  <a:t>审核生成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11"/>
                </p:custDataLst>
              </p:nvPr>
            </p:nvSpPr>
            <p:spPr>
              <a:xfrm>
                <a:off x="9845" y="3874"/>
                <a:ext cx="1740" cy="531"/>
              </a:xfrm>
              <a:prstGeom prst="rect">
                <a:avLst/>
              </a:prstGeom>
              <a:noFill/>
              <a:ln w="9525">
                <a:noFill/>
              </a:ln>
            </p:spPr>
            <p:txBody>
              <a:bodyPr wrap="square">
                <a:spAutoFit/>
              </a:bodyPr>
              <a:lstStyle/>
              <a:p>
                <a:pPr indent="0" algn="ctr"/>
                <a:r>
                  <a:rPr lang="zh-CN" sz="1600" b="1">
                    <a:solidFill>
                      <a:schemeClr val="bg1"/>
                    </a:solidFill>
                    <a:latin typeface="微软雅黑" panose="020B0503020204020204" pitchFamily="34" charset="-122"/>
                    <a:ea typeface="微软雅黑" panose="020B0503020204020204" pitchFamily="34" charset="-122"/>
                  </a:rPr>
                  <a:t>划转 </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2"/>
                </p:custDataLst>
              </p:nvPr>
            </p:nvSpPr>
            <p:spPr>
              <a:xfrm>
                <a:off x="11780" y="3874"/>
                <a:ext cx="1740" cy="531"/>
              </a:xfrm>
              <a:prstGeom prst="rect">
                <a:avLst/>
              </a:prstGeom>
              <a:noFill/>
              <a:ln w="9525">
                <a:noFill/>
              </a:ln>
            </p:spPr>
            <p:txBody>
              <a:bodyPr wrap="square">
                <a:spAutoFit/>
              </a:bodyPr>
              <a:lstStyle/>
              <a:p>
                <a:pPr indent="0" algn="ctr"/>
                <a:r>
                  <a:rPr lang="zh-CN" sz="1600" b="1">
                    <a:solidFill>
                      <a:schemeClr val="bg1"/>
                    </a:solidFill>
                    <a:latin typeface="微软雅黑" panose="020B0503020204020204" pitchFamily="34" charset="-122"/>
                    <a:ea typeface="微软雅黑" panose="020B0503020204020204" pitchFamily="34" charset="-122"/>
                  </a:rPr>
                  <a:t>评价</a:t>
                </a:r>
                <a:endParaRPr lang="zh-CN" sz="1600" b="1">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771" y="4680"/>
                <a:ext cx="2181" cy="1016"/>
              </a:xfrm>
              <a:prstGeom prst="rect">
                <a:avLst/>
              </a:prstGeom>
              <a:noFill/>
            </p:spPr>
            <p:txBody>
              <a:bodyPr wrap="square" rtlCol="0">
                <a:spAutoFit/>
              </a:bodyPr>
              <a:lstStyle/>
              <a:p>
                <a:pPr algn="ctr"/>
                <a:r>
                  <a:rPr lang="zh-CN" altLang="zh-CN" sz="1200" b="1" dirty="0">
                    <a:latin typeface="微软雅黑" panose="020B0503020204020204" pitchFamily="34" charset="-122"/>
                    <a:ea typeface="微软雅黑" panose="020B0503020204020204" pitchFamily="34" charset="-122"/>
                  </a:rPr>
                  <a:t>上传科技研发证明材料和服务合同（协议）</a:t>
                </a:r>
                <a:endParaRPr lang="zh-CN" altLang="zh-CN" sz="1200" b="1"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7574" y="4646"/>
                <a:ext cx="2120" cy="732"/>
              </a:xfrm>
              <a:prstGeom prst="rect">
                <a:avLst/>
              </a:prstGeom>
              <a:noFill/>
              <a:ln w="9525">
                <a:noFill/>
              </a:ln>
            </p:spPr>
            <p:txBody>
              <a:bodyPr wrap="square">
                <a:noAutofit/>
              </a:bodyPr>
              <a:lstStyle/>
              <a:p>
                <a:pPr indent="0" algn="ctr"/>
                <a:r>
                  <a:rPr lang="zh-CN" sz="1200" b="1">
                    <a:latin typeface="微软雅黑" panose="020B0503020204020204" pitchFamily="34" charset="-122"/>
                    <a:ea typeface="微软雅黑" panose="020B0503020204020204" pitchFamily="34" charset="-122"/>
                    <a:cs typeface="微软雅黑" panose="020B0503020204020204" pitchFamily="34" charset="-122"/>
                  </a:rPr>
                  <a:t>专业机构审核</a:t>
                </a:r>
                <a:r>
                  <a:rPr lang="en-US" sz="1200" b="1">
                    <a:latin typeface="微软雅黑" panose="020B0503020204020204" pitchFamily="34" charset="-122"/>
                    <a:ea typeface="微软雅黑" panose="020B0503020204020204" pitchFamily="34" charset="-122"/>
                    <a:cs typeface="微软雅黑" panose="020B0503020204020204" pitchFamily="34" charset="-122"/>
                  </a:rPr>
                  <a:t> </a:t>
                </a:r>
                <a:r>
                  <a:rPr lang="zh-CN" sz="1200" b="1">
                    <a:latin typeface="微软雅黑" panose="020B0503020204020204" pitchFamily="34" charset="-122"/>
                    <a:ea typeface="微软雅黑" panose="020B0503020204020204" pitchFamily="34" charset="-122"/>
                    <a:cs typeface="微软雅黑" panose="020B0503020204020204" pitchFamily="34" charset="-122"/>
                  </a:rPr>
                  <a:t>自动生成一定金额电子创新券</a:t>
                </a:r>
                <a:endParaRPr lang="zh-CN" altLang="en-US" sz="1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文本框 36"/>
              <p:cNvSpPr txBox="1"/>
              <p:nvPr/>
            </p:nvSpPr>
            <p:spPr>
              <a:xfrm>
                <a:off x="5453" y="3182"/>
                <a:ext cx="2502" cy="434"/>
              </a:xfrm>
              <a:prstGeom prst="rect">
                <a:avLst/>
              </a:prstGeom>
              <a:noFill/>
              <a:ln w="9525">
                <a:noFill/>
              </a:ln>
            </p:spPr>
            <p:txBody>
              <a:bodyPr wrap="square">
                <a:spAutoFit/>
              </a:bodyPr>
              <a:lstStyle/>
              <a:p>
                <a:pPr indent="0"/>
                <a:r>
                  <a:rPr lang="zh-CN" sz="1200" b="1">
                    <a:solidFill>
                      <a:schemeClr val="tx1"/>
                    </a:solidFill>
                    <a:latin typeface="微软雅黑" panose="020B0503020204020204" pitchFamily="34" charset="-122"/>
                    <a:ea typeface="微软雅黑" panose="020B0503020204020204" pitchFamily="34" charset="-122"/>
                  </a:rPr>
                  <a:t>管理单位订单再确认</a:t>
                </a:r>
                <a:endParaRPr lang="zh-CN" sz="1200" b="1">
                  <a:solidFill>
                    <a:schemeClr val="tx1"/>
                  </a:solidFill>
                  <a:latin typeface="微软雅黑" panose="020B0503020204020204" pitchFamily="34" charset="-122"/>
                  <a:ea typeface="微软雅黑" panose="020B0503020204020204" pitchFamily="34" charset="-122"/>
                </a:endParaRPr>
              </a:p>
            </p:txBody>
          </p:sp>
        </p:grpSp>
        <p:sp>
          <p:nvSpPr>
            <p:cNvPr id="5" name="文本框 4"/>
            <p:cNvSpPr txBox="1"/>
            <p:nvPr/>
          </p:nvSpPr>
          <p:spPr>
            <a:xfrm>
              <a:off x="9639" y="3708"/>
              <a:ext cx="2105" cy="434"/>
            </a:xfrm>
            <a:prstGeom prst="rect">
              <a:avLst/>
            </a:prstGeom>
            <a:noFill/>
            <a:ln w="9525">
              <a:noFill/>
            </a:ln>
          </p:spPr>
          <p:txBody>
            <a:bodyPr wrap="square">
              <a:spAutoFit/>
            </a:bodyPr>
            <a:lstStyle/>
            <a:p>
              <a:pPr indent="0"/>
              <a:r>
                <a:rPr lang="zh-CN" sz="1200" b="1">
                  <a:solidFill>
                    <a:schemeClr val="tx1"/>
                  </a:solidFill>
                  <a:latin typeface="微软雅黑" panose="020B0503020204020204" pitchFamily="34" charset="-122"/>
                  <a:ea typeface="微软雅黑" panose="020B0503020204020204" pitchFamily="34" charset="-122"/>
                </a:rPr>
                <a:t>结算时网上划转</a:t>
              </a:r>
              <a:endParaRPr lang="zh-CN" altLang="en-US" sz="1200" b="1">
                <a:solidFill>
                  <a:schemeClr val="tx1"/>
                </a:solidFill>
                <a:latin typeface="微软雅黑" panose="020B0503020204020204" pitchFamily="34" charset="-122"/>
                <a:ea typeface="微软雅黑" panose="020B0503020204020204" pitchFamily="34" charset="-122"/>
              </a:endParaRPr>
            </a:p>
          </p:txBody>
        </p:sp>
      </p:grpSp>
      <p:sp>
        <p:nvSpPr>
          <p:cNvPr id="8" name="下箭头 7"/>
          <p:cNvSpPr/>
          <p:nvPr>
            <p:custDataLst>
              <p:tags r:id="rId13"/>
            </p:custDataLst>
          </p:nvPr>
        </p:nvSpPr>
        <p:spPr>
          <a:xfrm>
            <a:off x="748665" y="2392680"/>
            <a:ext cx="200025" cy="304800"/>
          </a:xfrm>
          <a:prstGeom prst="downArrow">
            <a:avLst/>
          </a:prstGeom>
          <a:solidFill>
            <a:srgbClr val="005DA2"/>
          </a:solidFill>
          <a:ln>
            <a:solidFill>
              <a:srgbClr val="1B56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3"/>
          <p:cNvSpPr txBox="1"/>
          <p:nvPr>
            <p:custDataLst>
              <p:tags r:id="rId14"/>
            </p:custDataLst>
          </p:nvPr>
        </p:nvSpPr>
        <p:spPr>
          <a:xfrm>
            <a:off x="827405" y="194945"/>
            <a:ext cx="3884295" cy="457200"/>
          </a:xfrm>
          <a:prstGeom prst="rect">
            <a:avLst/>
          </a:prstGeom>
          <a:noFill/>
        </p:spPr>
        <p:txBody>
          <a:bodyPr wrap="square" lIns="47625" tIns="19050" rIns="47625" bIns="19050" rtlCol="0" anchor="t"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环节一 </a:t>
            </a:r>
            <a:r>
              <a:rPr lang="zh-CN" altLang="en-US" sz="2000" b="1" spc="120" dirty="0">
                <a:solidFill>
                  <a:srgbClr val="FF0000"/>
                </a:solidFill>
                <a:uFillTx/>
                <a:latin typeface="微软雅黑" panose="020B0503020204020204" pitchFamily="34" charset="-122"/>
                <a:ea typeface="微软雅黑" panose="020B0503020204020204" pitchFamily="34" charset="-122"/>
                <a:sym typeface="+mn-ea"/>
              </a:rPr>
              <a:t>企业</a:t>
            </a: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申领使用</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spTree>
    <p:custDataLst>
      <p:tags r:id="rId15"/>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7439025"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6015990"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4592955"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169920"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746885" y="364807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圆角矩形 1"/>
          <p:cNvSpPr/>
          <p:nvPr/>
        </p:nvSpPr>
        <p:spPr>
          <a:xfrm>
            <a:off x="323850" y="3649345"/>
            <a:ext cx="1207135" cy="11468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1"/>
            </p:custDataLst>
          </p:nvPr>
        </p:nvSpPr>
        <p:spPr>
          <a:xfrm>
            <a:off x="827377" y="195584"/>
            <a:ext cx="8229657" cy="457200"/>
          </a:xfrm>
          <a:prstGeom prst="rect">
            <a:avLst/>
          </a:prstGeom>
          <a:noFill/>
        </p:spPr>
        <p:txBody>
          <a:bodyPr wrap="square" lIns="47625" tIns="19050" rIns="47625" bIns="19050" rtlCol="0" anchor="t" anchorCtr="0"/>
          <a:lstStyle/>
          <a:p>
            <a:pPr indent="0">
              <a:lnSpc>
                <a:spcPct val="100000"/>
              </a:lnSpc>
              <a:spcBef>
                <a:spcPts val="0"/>
              </a:spcBef>
              <a:spcAft>
                <a:spcPts val="0"/>
              </a:spcAft>
              <a:buSzPct val="100000"/>
              <a:buNone/>
            </a:pPr>
            <a:r>
              <a:rPr lang="zh-CN" altLang="en-US" sz="2000" b="1" spc="180" dirty="0">
                <a:solidFill>
                  <a:schemeClr val="accent1"/>
                </a:solidFill>
                <a:latin typeface="微软雅黑" panose="020B0503020204020204" pitchFamily="34" charset="-122"/>
                <a:ea typeface="微软雅黑" panose="020B0503020204020204" pitchFamily="34" charset="-122"/>
                <a:sym typeface="+mn-ea"/>
              </a:rPr>
              <a:t>环节二 </a:t>
            </a:r>
            <a:r>
              <a:rPr lang="zh-CN" altLang="en-US" sz="2000" b="1" spc="180" dirty="0">
                <a:solidFill>
                  <a:srgbClr val="FF0000"/>
                </a:solidFill>
                <a:latin typeface="微软雅黑" panose="020B0503020204020204" pitchFamily="34" charset="-122"/>
                <a:ea typeface="微软雅黑" panose="020B0503020204020204" pitchFamily="34" charset="-122"/>
                <a:sym typeface="+mn-ea"/>
              </a:rPr>
              <a:t>管理单位</a:t>
            </a:r>
            <a:r>
              <a:rPr lang="zh-CN" altLang="en-US" sz="2000" b="1" spc="180" dirty="0">
                <a:solidFill>
                  <a:schemeClr val="accent1"/>
                </a:solidFill>
                <a:latin typeface="微软雅黑" panose="020B0503020204020204" pitchFamily="34" charset="-122"/>
                <a:ea typeface="微软雅黑" panose="020B0503020204020204" pitchFamily="34" charset="-122"/>
                <a:sym typeface="+mn-ea"/>
              </a:rPr>
              <a:t>接收与兑付</a:t>
            </a:r>
            <a:endParaRPr lang="zh-CN" altLang="en-US" sz="2000" b="1" spc="180" dirty="0">
              <a:solidFill>
                <a:schemeClr val="accent1"/>
              </a:solidFill>
              <a:latin typeface="微软雅黑" panose="020B0503020204020204" pitchFamily="34" charset="-122"/>
              <a:ea typeface="微软雅黑" panose="020B0503020204020204" pitchFamily="34" charset="-122"/>
              <a:sym typeface="+mn-ea"/>
            </a:endParaRPr>
          </a:p>
        </p:txBody>
      </p:sp>
      <p:grpSp>
        <p:nvGrpSpPr>
          <p:cNvPr id="113" name="组合 112"/>
          <p:cNvGrpSpPr/>
          <p:nvPr/>
        </p:nvGrpSpPr>
        <p:grpSpPr>
          <a:xfrm>
            <a:off x="342463" y="3791659"/>
            <a:ext cx="8220797" cy="845353"/>
            <a:chOff x="-1011" y="1199"/>
            <a:chExt cx="12223" cy="1257"/>
          </a:xfrm>
        </p:grpSpPr>
        <p:sp>
          <p:nvSpPr>
            <p:cNvPr id="105" name="文本框 104"/>
            <p:cNvSpPr txBox="1"/>
            <p:nvPr>
              <p:custDataLst>
                <p:tags r:id="rId2"/>
              </p:custDataLst>
            </p:nvPr>
          </p:nvSpPr>
          <p:spPr>
            <a:xfrm>
              <a:off x="-1011" y="1199"/>
              <a:ext cx="1767" cy="1257"/>
            </a:xfrm>
            <a:prstGeom prst="rect">
              <a:avLst/>
            </a:prstGeom>
            <a:noFill/>
            <a:ln w="9525">
              <a:noFill/>
            </a:ln>
          </p:spPr>
          <p:txBody>
            <a:bodyPr wrap="square">
              <a:noAutofit/>
            </a:bodyPr>
            <a:lstStyle/>
            <a:p>
              <a:pPr indent="0" algn="ctr"/>
              <a:r>
                <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rPr>
                <a:t>点击创新券管理</a:t>
              </a:r>
              <a:r>
                <a:rPr lang="en-US" sz="1200">
                  <a:solidFill>
                    <a:schemeClr val="bg1"/>
                  </a:solidFill>
                  <a:latin typeface="方正粗黑宋简体" panose="02000000000000000000" charset="-122"/>
                  <a:ea typeface="方正粗黑宋简体" panose="02000000000000000000" charset="-122"/>
                  <a:cs typeface="方正粗黑宋简体" panose="02000000000000000000" charset="-122"/>
                </a:rPr>
                <a:t>-</a:t>
              </a:r>
              <a:r>
                <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rPr>
                <a:t>创新券订单模块，确认用户预约订单，线下测试</a:t>
              </a:r>
              <a:endParaRPr lang="zh-CN" sz="1200">
                <a:solidFill>
                  <a:schemeClr val="bg1"/>
                </a:solidFill>
                <a:latin typeface="方正粗黑宋简体" panose="02000000000000000000" charset="-122"/>
                <a:ea typeface="方正粗黑宋简体" panose="02000000000000000000" charset="-122"/>
                <a:cs typeface="方正粗黑宋简体" panose="02000000000000000000" charset="-122"/>
              </a:endParaRPr>
            </a:p>
          </p:txBody>
        </p:sp>
        <p:sp>
          <p:nvSpPr>
            <p:cNvPr id="106" name="文本框 105"/>
            <p:cNvSpPr txBox="1"/>
            <p:nvPr>
              <p:custDataLst>
                <p:tags r:id="rId3"/>
              </p:custDataLst>
            </p:nvPr>
          </p:nvSpPr>
          <p:spPr>
            <a:xfrm>
              <a:off x="5102" y="1561"/>
              <a:ext cx="2323" cy="685"/>
            </a:xfrm>
            <a:prstGeom prst="rect">
              <a:avLst/>
            </a:prstGeom>
            <a:noFill/>
            <a:ln w="9525">
              <a:noFill/>
            </a:ln>
          </p:spPr>
          <p:txBody>
            <a:bodyPr wrap="square">
              <a:spAutoFit/>
            </a:bodyPr>
            <a:lstStyle/>
            <a:p>
              <a:pPr indent="0" algn="ctr"/>
              <a:r>
                <a:rPr sz="1200">
                  <a:solidFill>
                    <a:schemeClr val="bg1"/>
                  </a:solidFill>
                  <a:latin typeface="方正粗黑宋简体" panose="02000000000000000000" charset="-122"/>
                  <a:ea typeface="方正粗黑宋简体" panose="02000000000000000000" charset="-122"/>
                </a:rPr>
                <a:t>专业机构形式</a:t>
              </a:r>
              <a:endParaRPr sz="1200">
                <a:solidFill>
                  <a:schemeClr val="bg1"/>
                </a:solidFill>
                <a:latin typeface="方正粗黑宋简体" panose="02000000000000000000" charset="-122"/>
                <a:ea typeface="方正粗黑宋简体" panose="02000000000000000000" charset="-122"/>
              </a:endParaRPr>
            </a:p>
            <a:p>
              <a:pPr indent="0" algn="ctr"/>
              <a:r>
                <a:rPr sz="1200">
                  <a:solidFill>
                    <a:schemeClr val="bg1"/>
                  </a:solidFill>
                  <a:latin typeface="方正粗黑宋简体" panose="02000000000000000000" charset="-122"/>
                  <a:ea typeface="方正粗黑宋简体" panose="02000000000000000000" charset="-122"/>
                </a:rPr>
                <a:t>审核</a:t>
              </a:r>
              <a:endParaRPr sz="1200">
                <a:solidFill>
                  <a:schemeClr val="bg1"/>
                </a:solidFill>
                <a:latin typeface="方正粗黑宋简体" panose="02000000000000000000" charset="-122"/>
                <a:ea typeface="方正粗黑宋简体" panose="02000000000000000000" charset="-122"/>
              </a:endParaRPr>
            </a:p>
          </p:txBody>
        </p:sp>
        <p:sp>
          <p:nvSpPr>
            <p:cNvPr id="109" name="文本框 108"/>
            <p:cNvSpPr txBox="1"/>
            <p:nvPr>
              <p:custDataLst>
                <p:tags r:id="rId4"/>
              </p:custDataLst>
            </p:nvPr>
          </p:nvSpPr>
          <p:spPr>
            <a:xfrm>
              <a:off x="3193" y="1413"/>
              <a:ext cx="1885" cy="706"/>
            </a:xfrm>
            <a:prstGeom prst="rect">
              <a:avLst/>
            </a:prstGeom>
            <a:noFill/>
            <a:ln w="9525">
              <a:noFill/>
            </a:ln>
          </p:spPr>
          <p:txBody>
            <a:bodyPr wrap="square">
              <a:noAutofit/>
            </a:bodyPr>
            <a:lstStyle/>
            <a:p>
              <a:pPr indent="0" algn="ctr"/>
              <a:r>
                <a:rPr sz="1200" dirty="0" err="1" smtClean="0">
                  <a:solidFill>
                    <a:schemeClr val="bg1"/>
                  </a:solidFill>
                  <a:latin typeface="方正粗黑宋简体" panose="02000000000000000000" charset="-122"/>
                  <a:ea typeface="方正粗黑宋简体" panose="02000000000000000000" charset="-122"/>
                </a:rPr>
                <a:t>兑付期提申请</a:t>
              </a:r>
              <a:endParaRPr lang="en-US" sz="1200" dirty="0" smtClean="0">
                <a:solidFill>
                  <a:schemeClr val="bg1"/>
                </a:solidFill>
                <a:latin typeface="方正粗黑宋简体" panose="02000000000000000000" charset="-122"/>
                <a:ea typeface="方正粗黑宋简体" panose="02000000000000000000" charset="-122"/>
              </a:endParaRPr>
            </a:p>
            <a:p>
              <a:pPr indent="0" algn="ctr"/>
              <a:r>
                <a:rPr sz="1200" dirty="0" smtClean="0">
                  <a:solidFill>
                    <a:schemeClr val="bg1"/>
                  </a:solidFill>
                  <a:latin typeface="方正粗黑宋简体" panose="02000000000000000000" charset="-122"/>
                  <a:ea typeface="方正粗黑宋简体" panose="02000000000000000000" charset="-122"/>
                </a:rPr>
                <a:t>（</a:t>
              </a:r>
              <a:r>
                <a:rPr sz="1200" dirty="0" err="1">
                  <a:solidFill>
                    <a:schemeClr val="bg1"/>
                  </a:solidFill>
                  <a:latin typeface="方正粗黑宋简体" panose="02000000000000000000" charset="-122"/>
                  <a:ea typeface="方正粗黑宋简体" panose="02000000000000000000" charset="-122"/>
                </a:rPr>
                <a:t>上传材料</a:t>
              </a:r>
              <a:r>
                <a:rPr sz="1200" dirty="0">
                  <a:solidFill>
                    <a:schemeClr val="bg1"/>
                  </a:solidFill>
                  <a:latin typeface="方正粗黑宋简体" panose="02000000000000000000" charset="-122"/>
                  <a:ea typeface="方正粗黑宋简体" panose="02000000000000000000" charset="-122"/>
                </a:rPr>
                <a:t>）</a:t>
              </a:r>
              <a:endParaRPr sz="1200" dirty="0">
                <a:solidFill>
                  <a:schemeClr val="bg1"/>
                </a:solidFill>
                <a:latin typeface="方正粗黑宋简体" panose="02000000000000000000" charset="-122"/>
                <a:ea typeface="方正粗黑宋简体" panose="02000000000000000000" charset="-122"/>
              </a:endParaRPr>
            </a:p>
          </p:txBody>
        </p:sp>
        <p:sp>
          <p:nvSpPr>
            <p:cNvPr id="110" name="文本框 109"/>
            <p:cNvSpPr txBox="1"/>
            <p:nvPr>
              <p:custDataLst>
                <p:tags r:id="rId5"/>
              </p:custDataLst>
            </p:nvPr>
          </p:nvSpPr>
          <p:spPr>
            <a:xfrm>
              <a:off x="7448" y="1561"/>
              <a:ext cx="1793" cy="410"/>
            </a:xfrm>
            <a:prstGeom prst="rect">
              <a:avLst/>
            </a:prstGeom>
            <a:noFill/>
            <a:ln w="9525">
              <a:noFill/>
            </a:ln>
          </p:spPr>
          <p:txBody>
            <a:bodyPr wrap="square">
              <a:spAutoFit/>
            </a:bodyPr>
            <a:lstStyle/>
            <a:p>
              <a:pPr indent="0" algn="ctr"/>
              <a:r>
                <a:rPr sz="1200">
                  <a:solidFill>
                    <a:schemeClr val="bg1"/>
                  </a:solidFill>
                  <a:latin typeface="方正粗黑宋简体" panose="02000000000000000000" charset="-122"/>
                  <a:ea typeface="方正粗黑宋简体" panose="02000000000000000000" charset="-122"/>
                </a:rPr>
                <a:t>专家复审</a:t>
              </a:r>
              <a:r>
                <a:rPr lang="en-US" sz="1200">
                  <a:solidFill>
                    <a:schemeClr val="bg1"/>
                  </a:solidFill>
                  <a:latin typeface="方正粗黑宋简体" panose="02000000000000000000" charset="-122"/>
                  <a:ea typeface="方正粗黑宋简体" panose="02000000000000000000" charset="-122"/>
                </a:rPr>
                <a:t> </a:t>
              </a:r>
              <a:r>
                <a:rPr lang="zh-CN" altLang="en-US" sz="1200">
                  <a:solidFill>
                    <a:schemeClr val="bg1"/>
                  </a:solidFill>
                  <a:latin typeface="方正粗黑宋简体" panose="02000000000000000000" charset="-122"/>
                  <a:ea typeface="方正粗黑宋简体" panose="02000000000000000000" charset="-122"/>
                </a:rPr>
                <a:t>公示</a:t>
              </a:r>
              <a:endParaRPr lang="zh-CN" altLang="en-US" sz="1200">
                <a:solidFill>
                  <a:schemeClr val="bg1"/>
                </a:solidFill>
                <a:latin typeface="方正粗黑宋简体" panose="02000000000000000000" charset="-122"/>
                <a:ea typeface="方正粗黑宋简体" panose="02000000000000000000" charset="-122"/>
              </a:endParaRPr>
            </a:p>
          </p:txBody>
        </p:sp>
        <p:sp>
          <p:nvSpPr>
            <p:cNvPr id="111" name="文本框 110"/>
            <p:cNvSpPr txBox="1"/>
            <p:nvPr>
              <p:custDataLst>
                <p:tags r:id="rId6"/>
              </p:custDataLst>
            </p:nvPr>
          </p:nvSpPr>
          <p:spPr>
            <a:xfrm>
              <a:off x="9572" y="1434"/>
              <a:ext cx="1640" cy="685"/>
            </a:xfrm>
            <a:prstGeom prst="rect">
              <a:avLst/>
            </a:prstGeom>
            <a:noFill/>
            <a:ln w="9525">
              <a:noFill/>
            </a:ln>
          </p:spPr>
          <p:txBody>
            <a:bodyPr wrap="square">
              <a:spAutoFit/>
            </a:bodyPr>
            <a:lstStyle/>
            <a:p>
              <a:pPr indent="0" algn="ctr"/>
              <a:r>
                <a:rPr sz="1200">
                  <a:solidFill>
                    <a:schemeClr val="bg1"/>
                  </a:solidFill>
                  <a:latin typeface="方正粗黑宋简体" panose="02000000000000000000" charset="-122"/>
                  <a:ea typeface="方正粗黑宋简体" panose="02000000000000000000" charset="-122"/>
                </a:rPr>
                <a:t>专业机构直接兑付转账</a:t>
              </a:r>
              <a:endParaRPr sz="1200">
                <a:solidFill>
                  <a:schemeClr val="bg1"/>
                </a:solidFill>
                <a:latin typeface="方正粗黑宋简体" panose="02000000000000000000" charset="-122"/>
                <a:ea typeface="方正粗黑宋简体" panose="02000000000000000000" charset="-122"/>
              </a:endParaRPr>
            </a:p>
          </p:txBody>
        </p:sp>
        <p:sp>
          <p:nvSpPr>
            <p:cNvPr id="104" name="文本框 103"/>
            <p:cNvSpPr txBox="1"/>
            <p:nvPr/>
          </p:nvSpPr>
          <p:spPr>
            <a:xfrm>
              <a:off x="1203" y="1337"/>
              <a:ext cx="1543" cy="1006"/>
            </a:xfrm>
            <a:prstGeom prst="rect">
              <a:avLst/>
            </a:prstGeom>
            <a:noFill/>
            <a:ln w="9525">
              <a:noFill/>
            </a:ln>
          </p:spPr>
          <p:txBody>
            <a:bodyPr wrap="square">
              <a:noAutofit/>
            </a:bodyPr>
            <a:lstStyle/>
            <a:p>
              <a:pPr indent="0" algn="ctr"/>
              <a:r>
                <a:rPr sz="1200">
                  <a:solidFill>
                    <a:schemeClr val="bg1"/>
                  </a:solidFill>
                  <a:latin typeface="方正粗黑宋简体" panose="02000000000000000000" charset="-122"/>
                  <a:ea typeface="方正粗黑宋简体" panose="02000000000000000000" charset="-122"/>
                </a:rPr>
                <a:t>网上自动接收企业划拨创新券</a:t>
              </a:r>
              <a:endParaRPr sz="1200">
                <a:solidFill>
                  <a:schemeClr val="bg1"/>
                </a:solidFill>
                <a:latin typeface="方正粗黑宋简体" panose="02000000000000000000" charset="-122"/>
                <a:ea typeface="方正粗黑宋简体" panose="02000000000000000000" charset="-122"/>
              </a:endParaRPr>
            </a:p>
          </p:txBody>
        </p:sp>
      </p:grpSp>
      <p:sp>
        <p:nvSpPr>
          <p:cNvPr id="112" name="矩形 111"/>
          <p:cNvSpPr/>
          <p:nvPr>
            <p:custDataLst>
              <p:tags r:id="rId7"/>
            </p:custDataLst>
          </p:nvPr>
        </p:nvSpPr>
        <p:spPr>
          <a:xfrm>
            <a:off x="467995" y="2931795"/>
            <a:ext cx="2494280" cy="4806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buClrTx/>
              <a:buSzTx/>
              <a:buFontTx/>
            </a:pP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spc="22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创新券兑付流程</a:t>
            </a:r>
            <a:endParaRPr lang="zh-CN" b="1" spc="220">
              <a:solidFill>
                <a:schemeClr val="tx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右箭头 8"/>
          <p:cNvSpPr/>
          <p:nvPr/>
        </p:nvSpPr>
        <p:spPr>
          <a:xfrm>
            <a:off x="1564005" y="4151630"/>
            <a:ext cx="150495" cy="340995"/>
          </a:xfrm>
          <a:prstGeom prs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298704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右箭头 12"/>
          <p:cNvSpPr/>
          <p:nvPr/>
        </p:nvSpPr>
        <p:spPr>
          <a:xfrm>
            <a:off x="440944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右箭头 13"/>
          <p:cNvSpPr/>
          <p:nvPr/>
        </p:nvSpPr>
        <p:spPr>
          <a:xfrm>
            <a:off x="5832475"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7263130" y="4151630"/>
            <a:ext cx="150495" cy="340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custDataLst>
              <p:tags r:id="rId8"/>
            </p:custDataLst>
          </p:nvPr>
        </p:nvSpPr>
        <p:spPr>
          <a:xfrm>
            <a:off x="404495" y="915035"/>
            <a:ext cx="3053080" cy="6038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b="1" spc="22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接收创新券前的准备</a:t>
            </a:r>
            <a:endParaRPr lang="zh-CN" b="1" spc="22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3" name="圆角矩形 72"/>
          <p:cNvSpPr/>
          <p:nvPr>
            <p:custDataLst>
              <p:tags r:id="rId9"/>
            </p:custDataLst>
          </p:nvPr>
        </p:nvSpPr>
        <p:spPr>
          <a:xfrm>
            <a:off x="39624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custDataLst>
              <p:tags r:id="rId10"/>
            </p:custDataLst>
          </p:nvPr>
        </p:nvSpPr>
        <p:spPr>
          <a:xfrm>
            <a:off x="205105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custDataLst>
              <p:tags r:id="rId11"/>
            </p:custDataLst>
          </p:nvPr>
        </p:nvSpPr>
        <p:spPr>
          <a:xfrm>
            <a:off x="3712845"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custDataLst>
              <p:tags r:id="rId12"/>
            </p:custDataLst>
          </p:nvPr>
        </p:nvSpPr>
        <p:spPr>
          <a:xfrm>
            <a:off x="5360670" y="1846580"/>
            <a:ext cx="1224280" cy="503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custDataLst>
              <p:tags r:id="rId13"/>
            </p:custDataLst>
          </p:nvPr>
        </p:nvSpPr>
        <p:spPr>
          <a:xfrm>
            <a:off x="323850" y="1828165"/>
            <a:ext cx="1626235" cy="521970"/>
          </a:xfrm>
          <a:prstGeom prst="rect">
            <a:avLst/>
          </a:prstGeom>
          <a:noFill/>
        </p:spPr>
        <p:txBody>
          <a:bodyPr wrap="square" rtlCol="0">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zh-CN" sz="1400" b="1" dirty="0">
                <a:solidFill>
                  <a:schemeClr val="bg1"/>
                </a:solidFill>
                <a:latin typeface="微软雅黑" panose="020B0503020204020204" pitchFamily="34" charset="-122"/>
                <a:ea typeface="微软雅黑" panose="020B0503020204020204" pitchFamily="34" charset="-122"/>
              </a:rPr>
              <a:t>账号登录</a:t>
            </a:r>
            <a:endParaRPr lang="zh-CN" altLang="zh-CN" sz="1400" b="1" dirty="0">
              <a:solidFill>
                <a:schemeClr val="bg1"/>
              </a:solidFill>
              <a:latin typeface="微软雅黑" panose="020B0503020204020204" pitchFamily="34" charset="-122"/>
              <a:ea typeface="微软雅黑" panose="020B0503020204020204" pitchFamily="34" charset="-122"/>
            </a:endParaRPr>
          </a:p>
          <a:p>
            <a:r>
              <a:rPr lang="zh-CN" altLang="zh-CN" sz="1400" b="1" dirty="0">
                <a:solidFill>
                  <a:schemeClr val="bg1"/>
                </a:solidFill>
                <a:latin typeface="微软雅黑" panose="020B0503020204020204" pitchFamily="34" charset="-122"/>
                <a:ea typeface="微软雅黑" panose="020B0503020204020204" pitchFamily="34" charset="-122"/>
              </a:rPr>
              <a:t>政务网</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省平台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9" name="文本框 78"/>
          <p:cNvSpPr txBox="1"/>
          <p:nvPr>
            <p:custDataLst>
              <p:tags r:id="rId14"/>
            </p:custDataLst>
          </p:nvPr>
        </p:nvSpPr>
        <p:spPr>
          <a:xfrm>
            <a:off x="3852545" y="1945640"/>
            <a:ext cx="1059180" cy="306705"/>
          </a:xfrm>
          <a:prstGeom prst="rect">
            <a:avLst/>
          </a:prstGeom>
          <a:noFill/>
        </p:spPr>
        <p:txBody>
          <a:bodyPr wrap="square" rtlCol="0">
            <a:spAutoFit/>
          </a:bodyPr>
          <a:lstStyle/>
          <a:p>
            <a:r>
              <a:rPr lang="zh-CN" sz="1400" b="1" spc="160">
                <a:solidFill>
                  <a:schemeClr val="bg1"/>
                </a:solidFill>
                <a:latin typeface="Arial" panose="020B0604020202020204" pitchFamily="34" charset="0"/>
                <a:ea typeface="微软雅黑" panose="020B0503020204020204" pitchFamily="34" charset="-122"/>
                <a:sym typeface="+mn-ea"/>
              </a:rPr>
              <a:t>审核资格</a:t>
            </a:r>
            <a:endParaRPr lang="zh-CN" altLang="zh-CN" sz="1400" b="1" spc="160" dirty="0">
              <a:solidFill>
                <a:schemeClr val="bg1"/>
              </a:solidFill>
              <a:latin typeface="Arial" panose="020B0604020202020204" pitchFamily="34" charset="0"/>
              <a:ea typeface="微软雅黑" panose="020B0503020204020204" pitchFamily="34" charset="-122"/>
              <a:sym typeface="+mn-ea"/>
            </a:endParaRPr>
          </a:p>
        </p:txBody>
      </p:sp>
      <p:sp>
        <p:nvSpPr>
          <p:cNvPr id="80" name="文本框 79"/>
          <p:cNvSpPr txBox="1"/>
          <p:nvPr>
            <p:custDataLst>
              <p:tags r:id="rId15"/>
            </p:custDataLst>
          </p:nvPr>
        </p:nvSpPr>
        <p:spPr>
          <a:xfrm>
            <a:off x="2057400" y="1846580"/>
            <a:ext cx="1294765" cy="521970"/>
          </a:xfrm>
          <a:prstGeom prst="rect">
            <a:avLst/>
          </a:prstGeom>
          <a:noFill/>
        </p:spPr>
        <p:txBody>
          <a:bodyPr wrap="square" rtlCol="0">
            <a:spAutoFit/>
          </a:bodyPr>
          <a:lstStyle/>
          <a:p>
            <a:r>
              <a:rPr lang="en-US" altLang="zh-CN" sz="1400" b="1" spc="160">
                <a:solidFill>
                  <a:schemeClr val="bg1"/>
                </a:solidFill>
                <a:latin typeface="Arial" panose="020B0604020202020204" pitchFamily="34" charset="0"/>
                <a:ea typeface="微软雅黑" panose="020B0503020204020204" pitchFamily="34" charset="-122"/>
                <a:sym typeface="+mn-ea"/>
              </a:rPr>
              <a:t>   </a:t>
            </a:r>
            <a:r>
              <a:rPr lang="zh-CN" sz="1400" b="1" spc="160">
                <a:solidFill>
                  <a:schemeClr val="bg1"/>
                </a:solidFill>
                <a:latin typeface="Arial" panose="020B0604020202020204" pitchFamily="34" charset="0"/>
                <a:ea typeface="微软雅黑" panose="020B0503020204020204" pitchFamily="34" charset="-122"/>
                <a:sym typeface="+mn-ea"/>
              </a:rPr>
              <a:t>选身份</a:t>
            </a:r>
            <a:endParaRPr lang="zh-CN" sz="1400" b="1" spc="160">
              <a:solidFill>
                <a:schemeClr val="bg1"/>
              </a:solidFill>
              <a:latin typeface="Arial" panose="020B0604020202020204" pitchFamily="34" charset="0"/>
              <a:ea typeface="微软雅黑" panose="020B0503020204020204" pitchFamily="34" charset="-122"/>
              <a:sym typeface="+mn-ea"/>
            </a:endParaRPr>
          </a:p>
          <a:p>
            <a:r>
              <a:rPr lang="zh-CN" sz="1400" b="1" spc="160">
                <a:solidFill>
                  <a:schemeClr val="bg1"/>
                </a:solidFill>
                <a:latin typeface="Arial" panose="020B0604020202020204" pitchFamily="34" charset="0"/>
                <a:ea typeface="微软雅黑" panose="020B0503020204020204" pitchFamily="34" charset="-122"/>
                <a:sym typeface="+mn-ea"/>
              </a:rPr>
              <a:t>填单位信息</a:t>
            </a:r>
            <a:endParaRPr lang="zh-CN" altLang="zh-CN" sz="1400" b="1" spc="160" dirty="0">
              <a:solidFill>
                <a:schemeClr val="bg1"/>
              </a:solidFill>
              <a:latin typeface="Arial" panose="020B0604020202020204" pitchFamily="34" charset="0"/>
              <a:ea typeface="微软雅黑" panose="020B0503020204020204" pitchFamily="34" charset="-122"/>
              <a:sym typeface="+mn-ea"/>
            </a:endParaRPr>
          </a:p>
        </p:txBody>
      </p:sp>
      <p:sp>
        <p:nvSpPr>
          <p:cNvPr id="81" name="文本框 80"/>
          <p:cNvSpPr txBox="1"/>
          <p:nvPr>
            <p:custDataLst>
              <p:tags r:id="rId16"/>
            </p:custDataLst>
          </p:nvPr>
        </p:nvSpPr>
        <p:spPr>
          <a:xfrm>
            <a:off x="6948805" y="1161415"/>
            <a:ext cx="2190750" cy="1835150"/>
          </a:xfrm>
          <a:prstGeom prst="rect">
            <a:avLst/>
          </a:prstGeom>
          <a:noFill/>
        </p:spPr>
        <p:txBody>
          <a:bodyPr wrap="square" rtlCol="0" anchor="ctr" anchorCtr="1">
            <a:noAutofit/>
          </a:bodyPr>
          <a:lstStyle/>
          <a:p>
            <a:pPr lvl="0" indent="0" algn="l">
              <a:lnSpc>
                <a:spcPct val="120000"/>
              </a:lnSpc>
              <a:spcBef>
                <a:spcPts val="0"/>
              </a:spcBef>
              <a:spcAft>
                <a:spcPts val="800"/>
              </a:spcAft>
              <a:buClr>
                <a:schemeClr val="accent1"/>
              </a:buClr>
              <a:buSzPct val="100000"/>
              <a:buFont typeface="Wingdings" panose="05000000000000000000" pitchFamily="2" charset="2"/>
              <a:buNone/>
            </a:pPr>
            <a:r>
              <a:rPr lang="zh-CN" sz="1200" spc="60">
                <a:latin typeface="Arial" panose="020B0604020202020204" pitchFamily="34" charset="0"/>
                <a:ea typeface="微软雅黑" panose="020B0503020204020204" pitchFamily="34" charset="-122"/>
                <a:sym typeface="+mn-ea"/>
              </a:rPr>
              <a:t>已录仪器点创新券管理-服务资源模块查询直接勾选；</a:t>
            </a:r>
            <a:endParaRPr lang="zh-CN" sz="1200" spc="60">
              <a:latin typeface="Arial" panose="020B0604020202020204" pitchFamily="34" charset="0"/>
              <a:ea typeface="微软雅黑" panose="020B0503020204020204" pitchFamily="34" charset="-122"/>
              <a:sym typeface="+mn-ea"/>
            </a:endParaRPr>
          </a:p>
          <a:p>
            <a:pPr lvl="0" indent="0" algn="l">
              <a:lnSpc>
                <a:spcPct val="120000"/>
              </a:lnSpc>
              <a:spcBef>
                <a:spcPts val="0"/>
              </a:spcBef>
              <a:spcAft>
                <a:spcPts val="800"/>
              </a:spcAft>
              <a:buClr>
                <a:schemeClr val="accent1"/>
              </a:buClr>
              <a:buSzPct val="100000"/>
              <a:buFont typeface="Wingdings" panose="05000000000000000000" pitchFamily="2" charset="2"/>
              <a:buNone/>
            </a:pPr>
            <a:r>
              <a:rPr lang="zh-CN" sz="1200" spc="60">
                <a:solidFill>
                  <a:schemeClr val="tx1"/>
                </a:solidFill>
                <a:latin typeface="Arial" panose="020B0604020202020204" pitchFamily="34" charset="0"/>
                <a:ea typeface="微软雅黑" panose="020B0503020204020204" pitchFamily="34" charset="-122"/>
                <a:sym typeface="+mn-ea"/>
              </a:rPr>
              <a:t>未录仪器点资源管理-科研仪器模块</a:t>
            </a:r>
            <a:r>
              <a:rPr lang="en-US" altLang="zh-CN" sz="1200" spc="60">
                <a:solidFill>
                  <a:schemeClr val="tx1"/>
                </a:solidFill>
                <a:latin typeface="Arial" panose="020B0604020202020204" pitchFamily="34" charset="0"/>
                <a:ea typeface="微软雅黑" panose="020B0503020204020204" pitchFamily="34" charset="-122"/>
                <a:sym typeface="+mn-ea"/>
              </a:rPr>
              <a:t> </a:t>
            </a:r>
            <a:r>
              <a:rPr lang="zh-CN" sz="1200" spc="60">
                <a:solidFill>
                  <a:schemeClr val="tx1"/>
                </a:solidFill>
                <a:latin typeface="Arial" panose="020B0604020202020204" pitchFamily="34" charset="0"/>
                <a:ea typeface="微软雅黑" panose="020B0503020204020204" pitchFamily="34" charset="-122"/>
                <a:sym typeface="+mn-ea"/>
              </a:rPr>
              <a:t>新增仪，点创新券管理-服务资源模块勾选。</a:t>
            </a:r>
            <a:endParaRPr lang="zh-CN" sz="1200" spc="60">
              <a:solidFill>
                <a:schemeClr val="tx1"/>
              </a:solidFill>
              <a:latin typeface="Arial" panose="020B0604020202020204" pitchFamily="34" charset="0"/>
              <a:ea typeface="微软雅黑" panose="020B0503020204020204" pitchFamily="34" charset="-122"/>
              <a:sym typeface="+mn-ea"/>
            </a:endParaRPr>
          </a:p>
        </p:txBody>
      </p:sp>
      <p:sp>
        <p:nvSpPr>
          <p:cNvPr id="82" name="文本框 81"/>
          <p:cNvSpPr txBox="1"/>
          <p:nvPr/>
        </p:nvSpPr>
        <p:spPr>
          <a:xfrm>
            <a:off x="5337810" y="1945640"/>
            <a:ext cx="1326515" cy="306705"/>
          </a:xfrm>
          <a:prstGeom prst="rect">
            <a:avLst/>
          </a:prstGeom>
          <a:noFill/>
        </p:spPr>
        <p:txBody>
          <a:bodyPr wrap="square" rtlCol="0">
            <a:spAutoFit/>
          </a:bodyPr>
          <a:lstStyle/>
          <a:p>
            <a:r>
              <a:rPr lang="zh-CN" sz="1400" b="1" spc="60">
                <a:solidFill>
                  <a:schemeClr val="bg1"/>
                </a:solidFill>
                <a:latin typeface="Arial" panose="020B0604020202020204" pitchFamily="34" charset="0"/>
                <a:ea typeface="微软雅黑" panose="020B0503020204020204" pitchFamily="34" charset="-122"/>
                <a:sym typeface="+mn-ea"/>
              </a:rPr>
              <a:t>勾选用券仪器</a:t>
            </a:r>
            <a:endParaRPr lang="zh-CN" altLang="zh-CN" sz="1400" b="1" spc="60" dirty="0">
              <a:solidFill>
                <a:schemeClr val="bg1"/>
              </a:solidFill>
              <a:latin typeface="Arial" panose="020B0604020202020204" pitchFamily="34" charset="0"/>
              <a:ea typeface="微软雅黑" panose="020B0503020204020204" pitchFamily="34" charset="-122"/>
              <a:sym typeface="+mn-ea"/>
            </a:endParaRPr>
          </a:p>
        </p:txBody>
      </p:sp>
      <p:sp>
        <p:nvSpPr>
          <p:cNvPr id="83" name="右箭头 82"/>
          <p:cNvSpPr/>
          <p:nvPr/>
        </p:nvSpPr>
        <p:spPr>
          <a:xfrm>
            <a:off x="1656080" y="1964055"/>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右箭头 83"/>
          <p:cNvSpPr/>
          <p:nvPr/>
        </p:nvSpPr>
        <p:spPr>
          <a:xfrm>
            <a:off x="3310890" y="1964055"/>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右箭头 94"/>
          <p:cNvSpPr/>
          <p:nvPr/>
        </p:nvSpPr>
        <p:spPr>
          <a:xfrm>
            <a:off x="4979035" y="1945640"/>
            <a:ext cx="360045" cy="288290"/>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左大括号 98"/>
          <p:cNvSpPr/>
          <p:nvPr/>
        </p:nvSpPr>
        <p:spPr>
          <a:xfrm>
            <a:off x="6660515" y="1671955"/>
            <a:ext cx="316865" cy="852170"/>
          </a:xfrm>
          <a:prstGeom prst="leftBrace">
            <a:avLst/>
          </a:prstGeom>
          <a:ln w="28575" cmpd="sng">
            <a:solidFill>
              <a:schemeClr val="tx2">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ustDataLst>
      <p:tags r:id="rId17"/>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75335" y="189230"/>
            <a:ext cx="3394075" cy="457200"/>
          </a:xfrm>
          <a:prstGeom prst="rect">
            <a:avLst/>
          </a:prstGeom>
          <a:noFill/>
        </p:spPr>
        <p:txBody>
          <a:bodyPr wrap="square" lIns="47625" tIns="19050" rIns="47625" bIns="19050" rtlCol="0" anchor="ctr"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sym typeface="+mn-ea"/>
              </a:rPr>
              <a:t>材料准备</a:t>
            </a:r>
            <a:endParaRPr lang="zh-CN" altLang="en-US" sz="2000" b="1" spc="120" dirty="0">
              <a:solidFill>
                <a:schemeClr val="accent1"/>
              </a:solidFill>
              <a:uFillTx/>
              <a:latin typeface="微软雅黑" panose="020B0503020204020204" pitchFamily="34" charset="-122"/>
              <a:ea typeface="微软雅黑" panose="020B0503020204020204" pitchFamily="34" charset="-122"/>
              <a:sym typeface="+mn-ea"/>
            </a:endParaRPr>
          </a:p>
        </p:txBody>
      </p:sp>
      <p:sp>
        <p:nvSpPr>
          <p:cNvPr id="109" name="矩形: 圆角 108"/>
          <p:cNvSpPr/>
          <p:nvPr>
            <p:custDataLst>
              <p:tags r:id="rId2"/>
            </p:custDataLst>
          </p:nvPr>
        </p:nvSpPr>
        <p:spPr>
          <a:xfrm>
            <a:off x="474866" y="1245940"/>
            <a:ext cx="8165059" cy="13638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1" name="椭圆 110"/>
          <p:cNvSpPr/>
          <p:nvPr>
            <p:custDataLst>
              <p:tags r:id="rId3"/>
            </p:custDataLst>
          </p:nvPr>
        </p:nvSpPr>
        <p:spPr>
          <a:xfrm>
            <a:off x="826770" y="1496695"/>
            <a:ext cx="830580" cy="8305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7" name="文本框 10"/>
          <p:cNvSpPr txBox="1"/>
          <p:nvPr>
            <p:custDataLst>
              <p:tags r:id="rId4"/>
            </p:custDataLst>
          </p:nvPr>
        </p:nvSpPr>
        <p:spPr>
          <a:xfrm>
            <a:off x="2125637" y="1450298"/>
            <a:ext cx="5501140" cy="1041182"/>
          </a:xfrm>
          <a:prstGeom prst="rect">
            <a:avLst/>
          </a:prstGeom>
          <a:noFill/>
        </p:spPr>
        <p:txBody>
          <a:bodyPr vert="horz" wrap="square" lIns="67500" tIns="35100" rIns="67500" bIns="35100" rtlCol="0" anchor="t"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b="1" spc="180" dirty="0">
                <a:solidFill>
                  <a:srgbClr val="FF0000"/>
                </a:solidFill>
                <a:latin typeface="Arial" panose="020B0604020202020204" pitchFamily="34" charset="0"/>
                <a:ea typeface="微软雅黑" panose="020B0503020204020204" pitchFamily="34" charset="-122"/>
              </a:rPr>
              <a:t>企业</a:t>
            </a:r>
            <a:r>
              <a:rPr lang="zh-CN" b="1" spc="180" dirty="0">
                <a:solidFill>
                  <a:schemeClr val="lt1"/>
                </a:solidFill>
                <a:latin typeface="Arial" panose="020B0604020202020204" pitchFamily="34" charset="0"/>
                <a:ea typeface="微软雅黑" panose="020B0503020204020204" pitchFamily="34" charset="-122"/>
              </a:rPr>
              <a:t>需准备的材料：</a:t>
            </a:r>
            <a:endParaRPr lang="zh-CN" b="1" spc="180" dirty="0">
              <a:solidFill>
                <a:schemeClr val="lt1"/>
              </a:solidFill>
              <a:latin typeface="Arial" panose="020B0604020202020204" pitchFamily="34" charset="0"/>
              <a:ea typeface="微软雅黑" panose="020B0503020204020204" pitchFamily="34" charset="-122"/>
            </a:endParaRPr>
          </a:p>
          <a:p>
            <a:pPr marL="0" lvl="0" indent="0" algn="l" fontAlgn="auto">
              <a:lnSpc>
                <a:spcPct val="120000"/>
              </a:lnSpc>
              <a:spcBef>
                <a:spcPts val="0"/>
              </a:spcBef>
              <a:spcAft>
                <a:spcPts val="800"/>
              </a:spcAft>
              <a:buSzPct val="100000"/>
              <a:buNone/>
            </a:pPr>
            <a:r>
              <a:rPr lang="zh-CN" sz="2400" b="1" spc="180" dirty="0">
                <a:solidFill>
                  <a:schemeClr val="lt1"/>
                </a:solidFill>
                <a:latin typeface="Arial" panose="020B0604020202020204" pitchFamily="34" charset="0"/>
                <a:ea typeface="微软雅黑" panose="020B0503020204020204" pitchFamily="34" charset="-122"/>
              </a:rPr>
              <a:t>科技研发证明材料、服务合同</a:t>
            </a:r>
            <a:r>
              <a:rPr lang="en-US" altLang="zh-CN" sz="2400" b="1" spc="180" dirty="0">
                <a:solidFill>
                  <a:schemeClr val="lt1"/>
                </a:solidFill>
                <a:latin typeface="Arial" panose="020B0604020202020204" pitchFamily="34" charset="0"/>
                <a:ea typeface="微软雅黑" panose="020B0503020204020204" pitchFamily="34" charset="-122"/>
              </a:rPr>
              <a:t>(</a:t>
            </a:r>
            <a:r>
              <a:rPr lang="zh-CN" altLang="zh-CN" sz="2400" b="1" spc="180" dirty="0">
                <a:solidFill>
                  <a:schemeClr val="lt1"/>
                </a:solidFill>
                <a:latin typeface="Arial" panose="020B0604020202020204" pitchFamily="34" charset="0"/>
                <a:ea typeface="微软雅黑" panose="020B0503020204020204" pitchFamily="34" charset="-122"/>
              </a:rPr>
              <a:t>协议</a:t>
            </a:r>
            <a:r>
              <a:rPr lang="en-US" altLang="zh-CN" sz="2400" b="1" spc="180" dirty="0">
                <a:solidFill>
                  <a:schemeClr val="lt1"/>
                </a:solidFill>
                <a:latin typeface="Arial" panose="020B0604020202020204" pitchFamily="34" charset="0"/>
                <a:ea typeface="微软雅黑" panose="020B0503020204020204" pitchFamily="34" charset="-122"/>
              </a:rPr>
              <a:t>)</a:t>
            </a:r>
            <a:endParaRPr lang="en-US" altLang="zh-CN" sz="2400" b="1" spc="180" dirty="0">
              <a:solidFill>
                <a:schemeClr val="lt1"/>
              </a:solidFill>
              <a:latin typeface="Arial" panose="020B0604020202020204" pitchFamily="34" charset="0"/>
              <a:ea typeface="微软雅黑" panose="020B0503020204020204" pitchFamily="34" charset="-122"/>
            </a:endParaRPr>
          </a:p>
        </p:txBody>
      </p:sp>
      <p:sp>
        <p:nvSpPr>
          <p:cNvPr id="7" name="标题 5"/>
          <p:cNvSpPr>
            <a:spLocks noGrp="1"/>
          </p:cNvSpPr>
          <p:nvPr>
            <p:custDataLst>
              <p:tags r:id="rId5"/>
            </p:custDataLst>
          </p:nvPr>
        </p:nvSpPr>
        <p:spPr>
          <a:xfrm>
            <a:off x="826950" y="1545280"/>
            <a:ext cx="787051" cy="717183"/>
          </a:xfrm>
          <a:prstGeom prst="rect">
            <a:avLst/>
          </a:prstGeom>
        </p:spPr>
        <p:txBody>
          <a:bodyPr vert="horz" lIns="67500" tIns="35100" rIns="67500" bIns="3510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indent="0" algn="ctr">
              <a:lnSpc>
                <a:spcPct val="130000"/>
              </a:lnSpc>
              <a:spcBef>
                <a:spcPts val="0"/>
              </a:spcBef>
              <a:buFont typeface="Arial" panose="020B0604020202020204" pitchFamily="34" charset="0"/>
            </a:pPr>
            <a:r>
              <a:rPr lang="en-US" altLang="zh-CN" sz="2100" b="1" spc="300" dirty="0">
                <a:solidFill>
                  <a:schemeClr val="accent1"/>
                </a:solidFill>
                <a:latin typeface="微软雅黑" panose="020B0503020204020204" pitchFamily="34" charset="-122"/>
              </a:rPr>
              <a:t>01</a:t>
            </a:r>
            <a:endParaRPr lang="en-US" altLang="zh-CN" sz="2100" b="1" spc="300" dirty="0">
              <a:solidFill>
                <a:schemeClr val="accent1"/>
              </a:solidFill>
              <a:latin typeface="微软雅黑" panose="020B0503020204020204" pitchFamily="34" charset="-122"/>
            </a:endParaRPr>
          </a:p>
        </p:txBody>
      </p:sp>
      <p:sp>
        <p:nvSpPr>
          <p:cNvPr id="8" name="矩形: 圆角 108"/>
          <p:cNvSpPr/>
          <p:nvPr>
            <p:custDataLst>
              <p:tags r:id="rId6"/>
            </p:custDataLst>
          </p:nvPr>
        </p:nvSpPr>
        <p:spPr>
          <a:xfrm>
            <a:off x="474866" y="2969002"/>
            <a:ext cx="8165059" cy="1363812"/>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9" name="椭圆 2"/>
          <p:cNvSpPr/>
          <p:nvPr>
            <p:custDataLst>
              <p:tags r:id="rId7"/>
            </p:custDataLst>
          </p:nvPr>
        </p:nvSpPr>
        <p:spPr>
          <a:xfrm>
            <a:off x="826770" y="3209290"/>
            <a:ext cx="855345" cy="8553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0" name="文本框 10"/>
          <p:cNvSpPr txBox="1"/>
          <p:nvPr>
            <p:custDataLst>
              <p:tags r:id="rId8"/>
            </p:custDataLst>
          </p:nvPr>
        </p:nvSpPr>
        <p:spPr>
          <a:xfrm>
            <a:off x="2108835" y="3034665"/>
            <a:ext cx="6229985" cy="1041400"/>
          </a:xfrm>
          <a:prstGeom prst="rect">
            <a:avLst/>
          </a:prstGeom>
          <a:noFill/>
        </p:spPr>
        <p:txBody>
          <a:bodyPr vert="horz" wrap="square" lIns="67500" tIns="35100" rIns="67500" bIns="3510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fontAlgn="auto">
              <a:lnSpc>
                <a:spcPct val="120000"/>
              </a:lnSpc>
              <a:spcBef>
                <a:spcPts val="0"/>
              </a:spcBef>
              <a:spcAft>
                <a:spcPts val="800"/>
              </a:spcAft>
              <a:buSzPct val="100000"/>
              <a:buNone/>
            </a:pPr>
            <a:r>
              <a:rPr lang="zh-CN" b="1" spc="100" dirty="0">
                <a:solidFill>
                  <a:srgbClr val="FF0000"/>
                </a:solidFill>
                <a:latin typeface="Arial" panose="020B0604020202020204" pitchFamily="34" charset="0"/>
                <a:ea typeface="微软雅黑" panose="020B0503020204020204" pitchFamily="34" charset="-122"/>
              </a:rPr>
              <a:t>管理单位</a:t>
            </a:r>
            <a:r>
              <a:rPr lang="zh-CN" b="1" spc="100" dirty="0">
                <a:solidFill>
                  <a:schemeClr val="lt1"/>
                </a:solidFill>
                <a:latin typeface="Arial" panose="020B0604020202020204" pitchFamily="34" charset="0"/>
                <a:ea typeface="微软雅黑" panose="020B0503020204020204" pitchFamily="34" charset="-122"/>
              </a:rPr>
              <a:t>需准备的材料：</a:t>
            </a:r>
            <a:endParaRPr lang="zh-CN" b="1" spc="100" dirty="0">
              <a:solidFill>
                <a:schemeClr val="lt1"/>
              </a:solidFill>
              <a:latin typeface="Arial" panose="020B0604020202020204" pitchFamily="34" charset="0"/>
              <a:ea typeface="微软雅黑" panose="020B0503020204020204" pitchFamily="34" charset="-122"/>
            </a:endParaRPr>
          </a:p>
          <a:p>
            <a:pPr marL="0" lvl="0" indent="0" algn="l" fontAlgn="auto">
              <a:lnSpc>
                <a:spcPct val="120000"/>
              </a:lnSpc>
              <a:spcBef>
                <a:spcPts val="0"/>
              </a:spcBef>
              <a:spcAft>
                <a:spcPts val="800"/>
              </a:spcAft>
              <a:buSzPct val="100000"/>
              <a:buNone/>
            </a:pPr>
            <a:r>
              <a:rPr lang="zh-CN" sz="2000" b="1" spc="100" dirty="0">
                <a:solidFill>
                  <a:schemeClr val="lt1"/>
                </a:solidFill>
                <a:latin typeface="Arial" panose="020B0604020202020204" pitchFamily="34" charset="0"/>
                <a:ea typeface="微软雅黑" panose="020B0503020204020204" pitchFamily="34" charset="-122"/>
              </a:rPr>
              <a:t>银行到款凭证、发票、服务结果、收取的电子创新券、需要提供的其他材料</a:t>
            </a:r>
            <a:endParaRPr lang="zh-CN" sz="2000" b="1" spc="100" dirty="0">
              <a:solidFill>
                <a:schemeClr val="lt1"/>
              </a:solidFill>
              <a:latin typeface="Arial" panose="020B0604020202020204" pitchFamily="34" charset="0"/>
              <a:ea typeface="微软雅黑" panose="020B0503020204020204" pitchFamily="34" charset="-122"/>
            </a:endParaRPr>
          </a:p>
        </p:txBody>
      </p:sp>
      <p:sp>
        <p:nvSpPr>
          <p:cNvPr id="11" name="标题 5"/>
          <p:cNvSpPr>
            <a:spLocks noGrp="1"/>
          </p:cNvSpPr>
          <p:nvPr>
            <p:custDataLst>
              <p:tags r:id="rId9"/>
            </p:custDataLst>
          </p:nvPr>
        </p:nvSpPr>
        <p:spPr>
          <a:xfrm>
            <a:off x="826950" y="3268342"/>
            <a:ext cx="787051" cy="717183"/>
          </a:xfrm>
          <a:prstGeom prst="rect">
            <a:avLst/>
          </a:prstGeom>
        </p:spPr>
        <p:txBody>
          <a:bodyPr vert="horz" lIns="67500" tIns="35100" rIns="67500" bIns="35100" rtlCol="0" anchor="ctr" anchorCtr="0">
            <a:normAutofit/>
          </a:bodyPr>
          <a:lstStyle>
            <a:lvl1pPr marL="0" marR="0" lvl="0" algn="l" defTabSz="914400" rtl="0" eaLnBrk="1" fontAlgn="auto" latinLnBrk="0" hangingPunct="1">
              <a:lnSpc>
                <a:spcPct val="100000"/>
              </a:lnSpc>
              <a:spcBef>
                <a:spcPct val="0"/>
              </a:spcBef>
              <a:spcAft>
                <a:spcPts val="0"/>
              </a:spcAft>
              <a:buNone/>
              <a:defRPr kumimoji="0" lang="zh-CN" altLang="en-US" sz="2400"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indent="0" algn="ctr">
              <a:lnSpc>
                <a:spcPct val="130000"/>
              </a:lnSpc>
              <a:spcBef>
                <a:spcPts val="0"/>
              </a:spcBef>
              <a:buFont typeface="Arial" panose="020B0604020202020204" pitchFamily="34" charset="0"/>
            </a:pPr>
            <a:r>
              <a:rPr lang="en-US" altLang="zh-CN" sz="2100" b="1" spc="300" dirty="0">
                <a:solidFill>
                  <a:schemeClr val="accent1"/>
                </a:solidFill>
                <a:latin typeface="微软雅黑" panose="020B0503020204020204" pitchFamily="34" charset="-122"/>
              </a:rPr>
              <a:t>02</a:t>
            </a:r>
            <a:endParaRPr lang="en-US" altLang="zh-CN" sz="2100" b="1" spc="300" dirty="0">
              <a:solidFill>
                <a:schemeClr val="accent1"/>
              </a:solidFill>
              <a:latin typeface="微软雅黑" panose="020B0503020204020204" pitchFamily="34" charset="-122"/>
            </a:endParaRPr>
          </a:p>
        </p:txBody>
      </p:sp>
    </p:spTree>
    <p:custDataLst>
      <p:tags r:id="rId10"/>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1155910" y="484491"/>
            <a:ext cx="754034" cy="253906"/>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668103" y="263420"/>
            <a:ext cx="455852" cy="46308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1759929" y="429469"/>
            <a:ext cx="2013666" cy="315461"/>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custDataLst>
              <p:tags r:id="rId2"/>
            </p:custDataLst>
          </p:nvPr>
        </p:nvSpPr>
        <p:spPr>
          <a:xfrm>
            <a:off x="4045432" y="3048169"/>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124075" y="1993265"/>
            <a:ext cx="4052570" cy="1213485"/>
            <a:chOff x="4741" y="3950"/>
            <a:chExt cx="6382" cy="1911"/>
          </a:xfrm>
        </p:grpSpPr>
        <p:sp>
          <p:nvSpPr>
            <p:cNvPr id="18" name="TextBox 5"/>
            <p:cNvSpPr txBox="1"/>
            <p:nvPr>
              <p:custDataLst>
                <p:tags r:id="rId3"/>
              </p:custDataLst>
            </p:nvPr>
          </p:nvSpPr>
          <p:spPr>
            <a:xfrm>
              <a:off x="6807" y="3950"/>
              <a:ext cx="1565" cy="963"/>
            </a:xfrm>
            <a:prstGeom prst="rect">
              <a:avLst/>
            </a:prstGeom>
            <a:noFill/>
          </p:spPr>
          <p:txBody>
            <a:bodyPr wrap="none" rtlCol="0">
              <a:noAutofit/>
            </a:bodyPr>
            <a:lstStyle/>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9" name="TextBox 8"/>
            <p:cNvSpPr txBox="1"/>
            <p:nvPr>
              <p:custDataLst>
                <p:tags r:id="rId4"/>
              </p:custDataLst>
            </p:nvPr>
          </p:nvSpPr>
          <p:spPr>
            <a:xfrm>
              <a:off x="8157" y="4137"/>
              <a:ext cx="880" cy="725"/>
            </a:xfrm>
            <a:prstGeom prst="rect">
              <a:avLst/>
            </a:prstGeom>
            <a:noFill/>
          </p:spPr>
          <p:txBody>
            <a:bodyPr wrap="none" rtlCol="0">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05</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20" name="直接连接符 19"/>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741" y="4157"/>
              <a:ext cx="1598" cy="1454"/>
              <a:chOff x="3010287" y="2639522"/>
              <a:chExt cx="1014700" cy="923402"/>
            </a:xfrm>
          </p:grpSpPr>
          <p:sp>
            <p:nvSpPr>
              <p:cNvPr id="23" name="圆角矩形 22"/>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5" name="文本框 24"/>
          <p:cNvSpPr txBox="1"/>
          <p:nvPr>
            <p:custDataLst>
              <p:tags r:id="rId10"/>
            </p:custDataLst>
          </p:nvPr>
        </p:nvSpPr>
        <p:spPr>
          <a:xfrm>
            <a:off x="3360420" y="2328545"/>
            <a:ext cx="3448685" cy="953135"/>
          </a:xfrm>
          <a:prstGeom prst="rect">
            <a:avLst/>
          </a:prstGeom>
          <a:noFill/>
        </p:spPr>
        <p:txBody>
          <a:bodyPr wrap="square" rtlCol="0">
            <a:noAutofit/>
          </a:bodyPr>
          <a:lstStyle/>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省共享服务平台简介</a:t>
            </a: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0070C0"/>
              </a:solidFill>
              <a:latin typeface="微软雅黑" panose="020B0503020204020204" pitchFamily="34" charset="-122"/>
              <a:ea typeface="微软雅黑" panose="020B0503020204020204" pitchFamily="34" charset="-122"/>
            </a:endParaRPr>
          </a:p>
          <a:p>
            <a:pPr algn="just">
              <a:lnSpc>
                <a:spcPct val="200000"/>
              </a:lnSpc>
            </a:pP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5" y="200025"/>
            <a:ext cx="2614930" cy="379730"/>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省共享服务平台简</a:t>
            </a:r>
            <a:r>
              <a:rPr lang="zh-CN" altLang="en-US" sz="2000" b="1" dirty="0">
                <a:solidFill>
                  <a:srgbClr val="005DA2"/>
                </a:solidFill>
                <a:latin typeface="微软雅黑" panose="020B0503020204020204" pitchFamily="34" charset="-122"/>
                <a:ea typeface="微软雅黑" panose="020B0503020204020204" pitchFamily="34" charset="-122"/>
              </a:rPr>
              <a:t>介</a:t>
            </a:r>
            <a:endParaRPr lang="zh-CN" altLang="en-US" sz="2000" b="1" dirty="0">
              <a:solidFill>
                <a:srgbClr val="005DA2"/>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043608" y="1019964"/>
            <a:ext cx="7025571" cy="1720036"/>
            <a:chOff x="1074821" y="706075"/>
            <a:chExt cx="7025571" cy="1720036"/>
          </a:xfrm>
        </p:grpSpPr>
        <p:sp>
          <p:nvSpPr>
            <p:cNvPr id="16" name="Flowchart: Off-page Connector 63"/>
            <p:cNvSpPr/>
            <p:nvPr/>
          </p:nvSpPr>
          <p:spPr>
            <a:xfrm>
              <a:off x="1074821" y="822567"/>
              <a:ext cx="456806" cy="499852"/>
            </a:xfrm>
            <a:prstGeom prst="flowChartOffpageConnector">
              <a:avLst/>
            </a:prstGeom>
            <a:solidFill>
              <a:srgbClr val="F8D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Off-page Connector 63"/>
            <p:cNvSpPr/>
            <p:nvPr/>
          </p:nvSpPr>
          <p:spPr>
            <a:xfrm>
              <a:off x="1074821" y="1834883"/>
              <a:ext cx="456806" cy="499852"/>
            </a:xfrm>
            <a:prstGeom prst="flowChartOffpageConnector">
              <a:avLst/>
            </a:prstGeom>
            <a:solidFill>
              <a:srgbClr val="F47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文本框 207"/>
            <p:cNvSpPr txBox="1"/>
            <p:nvPr/>
          </p:nvSpPr>
          <p:spPr>
            <a:xfrm>
              <a:off x="1523132" y="706075"/>
              <a:ext cx="6507158" cy="1370965"/>
            </a:xfrm>
            <a:prstGeom prst="rect">
              <a:avLst/>
            </a:prstGeom>
            <a:noFill/>
          </p:spPr>
          <p:txBody>
            <a:bodyPr wrap="square" rtlCol="0">
              <a:spAutoFit/>
            </a:bodyPr>
            <a:lstStyle/>
            <a:p>
              <a:pPr>
                <a:lnSpc>
                  <a:spcPct val="130000"/>
                </a:lnSpc>
              </a:pPr>
              <a:r>
                <a:rPr lang="zh-CN" altLang="en-US" sz="1600" dirty="0" smtClean="0">
                  <a:solidFill>
                    <a:srgbClr val="0070C0"/>
                  </a:solidFill>
                  <a:latin typeface="微软雅黑" panose="020B0503020204020204" pitchFamily="34" charset="-122"/>
                  <a:ea typeface="微软雅黑" panose="020B0503020204020204" pitchFamily="34" charset="-122"/>
                </a:rPr>
                <a:t>河南省科研设施与仪器共享服务平台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是在省科技厅、省财政厅支持和领导下建立的政府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公益性网站，集科研仪器展示、共享、检测、咨询、服务于一体的综合性平台。</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30000"/>
                </a:lnSpc>
              </a:pP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8"/>
            <p:cNvSpPr txBox="1"/>
            <p:nvPr/>
          </p:nvSpPr>
          <p:spPr>
            <a:xfrm>
              <a:off x="1547664" y="1695226"/>
              <a:ext cx="6552728" cy="730885"/>
            </a:xfrm>
            <a:prstGeom prst="rect">
              <a:avLst/>
            </a:prstGeom>
            <a:noFill/>
          </p:spPr>
          <p:txBody>
            <a:bodyPr wrap="square" rtlCol="0">
              <a:spAutoFit/>
            </a:bodyPr>
            <a:lstStyle/>
            <a:p>
              <a:pPr>
                <a:lnSpc>
                  <a:spcPct val="130000"/>
                </a:lnSpc>
              </a:pP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省平台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与国家</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网络管理</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平台、市共享服务平台、</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管理单位</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平台互联互通，</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共同</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构成完整</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的管理和服务</a:t>
              </a:r>
              <a:r>
                <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rPr>
                <a:t>体系</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2483768" y="3363838"/>
            <a:ext cx="4062724" cy="1569660"/>
            <a:chOff x="2309476" y="2902608"/>
            <a:chExt cx="4062724" cy="1569660"/>
          </a:xfrm>
        </p:grpSpPr>
        <p:sp>
          <p:nvSpPr>
            <p:cNvPr id="24" name="矩形 23"/>
            <p:cNvSpPr/>
            <p:nvPr/>
          </p:nvSpPr>
          <p:spPr>
            <a:xfrm>
              <a:off x="4067944" y="2902608"/>
              <a:ext cx="2304256" cy="1569660"/>
            </a:xfrm>
            <a:prstGeom prst="rect">
              <a:avLst/>
            </a:prstGeom>
          </p:spPr>
          <p:txBody>
            <a:bodyPr wrap="square">
              <a:spAutoFit/>
            </a:bodyPr>
            <a:lstStyle/>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科研仪器</a:t>
              </a:r>
              <a:r>
                <a:rPr lang="zh-CN" altLang="en-US" sz="1600" kern="100" dirty="0" smtClean="0">
                  <a:solidFill>
                    <a:srgbClr val="44546A"/>
                  </a:solidFill>
                  <a:latin typeface="微软雅黑" panose="020B0503020204020204" pitchFamily="34" charset="-122"/>
                  <a:ea typeface="微软雅黑" panose="020B0503020204020204" pitchFamily="34" charset="-122"/>
                </a:rPr>
                <a:t>入网</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仪器信息</a:t>
              </a:r>
              <a:r>
                <a:rPr lang="zh-CN" altLang="en-US" sz="1600" kern="100" dirty="0" smtClean="0">
                  <a:solidFill>
                    <a:srgbClr val="44546A"/>
                  </a:solidFill>
                  <a:latin typeface="微软雅黑" panose="020B0503020204020204" pitchFamily="34" charset="-122"/>
                  <a:ea typeface="微软雅黑" panose="020B0503020204020204" pitchFamily="34" charset="-122"/>
                </a:rPr>
                <a:t>查询</a:t>
              </a:r>
              <a:endParaRPr lang="en-US" altLang="zh-CN" sz="1600" kern="100" dirty="0" smtClean="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在线预约</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a:p>
              <a:pPr marL="342900" indent="-342900">
                <a:lnSpc>
                  <a:spcPct val="150000"/>
                </a:lnSpc>
                <a:buClr>
                  <a:srgbClr val="C0504D"/>
                </a:buClr>
                <a:buFont typeface="Wingdings" panose="05000000000000000000" pitchFamily="2" charset="2"/>
                <a:buChar char="p"/>
              </a:pPr>
              <a:r>
                <a:rPr lang="zh-CN" altLang="en-US" sz="1600" kern="100" dirty="0">
                  <a:solidFill>
                    <a:srgbClr val="44546A"/>
                  </a:solidFill>
                  <a:latin typeface="微软雅黑" panose="020B0503020204020204" pitchFamily="34" charset="-122"/>
                  <a:ea typeface="微软雅黑" panose="020B0503020204020204" pitchFamily="34" charset="-122"/>
                </a:rPr>
                <a:t>技术交流</a:t>
              </a:r>
              <a:r>
                <a:rPr lang="zh-CN" altLang="en-US" sz="1600" kern="100" dirty="0" smtClean="0">
                  <a:solidFill>
                    <a:srgbClr val="44546A"/>
                  </a:solidFill>
                  <a:latin typeface="微软雅黑" panose="020B0503020204020204" pitchFamily="34" charset="-122"/>
                  <a:ea typeface="微软雅黑" panose="020B0503020204020204" pitchFamily="34" charset="-122"/>
                </a:rPr>
                <a:t>服务</a:t>
              </a:r>
              <a:endParaRPr lang="zh-CN" altLang="en-US" sz="1600" kern="100" dirty="0">
                <a:solidFill>
                  <a:srgbClr val="44546A"/>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309476" y="3019451"/>
              <a:ext cx="2272387" cy="1335974"/>
              <a:chOff x="2086280" y="2883089"/>
              <a:chExt cx="3344110" cy="1966058"/>
            </a:xfrm>
          </p:grpSpPr>
          <p:sp>
            <p:nvSpPr>
              <p:cNvPr id="30" name="Sev01"/>
              <p:cNvSpPr>
                <a:spLocks noChangeAspect="1"/>
              </p:cNvSpPr>
              <p:nvPr/>
            </p:nvSpPr>
            <p:spPr>
              <a:xfrm flipH="1">
                <a:off x="2086280" y="3367315"/>
                <a:ext cx="997610" cy="99761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50000"/>
                      <a:lumOff val="50000"/>
                    </a:schemeClr>
                  </a:solidFill>
                  <a:latin typeface="FontAwesome" pitchFamily="2" charset="0"/>
                </a:endParaRPr>
              </a:p>
            </p:txBody>
          </p:sp>
          <p:cxnSp>
            <p:nvCxnSpPr>
              <p:cNvPr id="31" name="Straight Connector 25"/>
              <p:cNvCxnSpPr/>
              <p:nvPr/>
            </p:nvCxnSpPr>
            <p:spPr>
              <a:xfrm flipH="1">
                <a:off x="3508433" y="4131597"/>
                <a:ext cx="98302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Arc 21"/>
              <p:cNvSpPr/>
              <p:nvPr/>
            </p:nvSpPr>
            <p:spPr>
              <a:xfrm flipH="1">
                <a:off x="3464331" y="2883089"/>
                <a:ext cx="1966059" cy="1966058"/>
              </a:xfrm>
              <a:prstGeom prst="arc">
                <a:avLst>
                  <a:gd name="adj1" fmla="val 16200000"/>
                  <a:gd name="adj2" fmla="val 5426856"/>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50000"/>
                      <a:lumOff val="50000"/>
                    </a:schemeClr>
                  </a:solidFill>
                </a:endParaRPr>
              </a:p>
            </p:txBody>
          </p:sp>
          <p:sp>
            <p:nvSpPr>
              <p:cNvPr id="36" name="Freeform 62"/>
              <p:cNvSpPr>
                <a:spLocks noEditPoints="1"/>
              </p:cNvSpPr>
              <p:nvPr/>
            </p:nvSpPr>
            <p:spPr bwMode="auto">
              <a:xfrm>
                <a:off x="2291234" y="3598192"/>
                <a:ext cx="598296" cy="533405"/>
              </a:xfrm>
              <a:custGeom>
                <a:avLst/>
                <a:gdLst>
                  <a:gd name="T0" fmla="*/ 384 w 387"/>
                  <a:gd name="T1" fmla="*/ 320 h 345"/>
                  <a:gd name="T2" fmla="*/ 347 w 387"/>
                  <a:gd name="T3" fmla="*/ 241 h 345"/>
                  <a:gd name="T4" fmla="*/ 326 w 387"/>
                  <a:gd name="T5" fmla="*/ 226 h 345"/>
                  <a:gd name="T6" fmla="*/ 284 w 387"/>
                  <a:gd name="T7" fmla="*/ 226 h 345"/>
                  <a:gd name="T8" fmla="*/ 284 w 387"/>
                  <a:gd name="T9" fmla="*/ 214 h 345"/>
                  <a:gd name="T10" fmla="*/ 319 w 387"/>
                  <a:gd name="T11" fmla="*/ 214 h 345"/>
                  <a:gd name="T12" fmla="*/ 345 w 387"/>
                  <a:gd name="T13" fmla="*/ 187 h 345"/>
                  <a:gd name="T14" fmla="*/ 345 w 387"/>
                  <a:gd name="T15" fmla="*/ 27 h 345"/>
                  <a:gd name="T16" fmla="*/ 319 w 387"/>
                  <a:gd name="T17" fmla="*/ 0 h 345"/>
                  <a:gd name="T18" fmla="*/ 68 w 387"/>
                  <a:gd name="T19" fmla="*/ 0 h 345"/>
                  <a:gd name="T20" fmla="*/ 42 w 387"/>
                  <a:gd name="T21" fmla="*/ 27 h 345"/>
                  <a:gd name="T22" fmla="*/ 42 w 387"/>
                  <a:gd name="T23" fmla="*/ 187 h 345"/>
                  <a:gd name="T24" fmla="*/ 68 w 387"/>
                  <a:gd name="T25" fmla="*/ 214 h 345"/>
                  <a:gd name="T26" fmla="*/ 102 w 387"/>
                  <a:gd name="T27" fmla="*/ 214 h 345"/>
                  <a:gd name="T28" fmla="*/ 102 w 387"/>
                  <a:gd name="T29" fmla="*/ 226 h 345"/>
                  <a:gd name="T30" fmla="*/ 60 w 387"/>
                  <a:gd name="T31" fmla="*/ 226 h 345"/>
                  <a:gd name="T32" fmla="*/ 39 w 387"/>
                  <a:gd name="T33" fmla="*/ 241 h 345"/>
                  <a:gd name="T34" fmla="*/ 3 w 387"/>
                  <a:gd name="T35" fmla="*/ 320 h 345"/>
                  <a:gd name="T36" fmla="*/ 3 w 387"/>
                  <a:gd name="T37" fmla="*/ 338 h 345"/>
                  <a:gd name="T38" fmla="*/ 16 w 387"/>
                  <a:gd name="T39" fmla="*/ 345 h 345"/>
                  <a:gd name="T40" fmla="*/ 116 w 387"/>
                  <a:gd name="T41" fmla="*/ 345 h 345"/>
                  <a:gd name="T42" fmla="*/ 116 w 387"/>
                  <a:gd name="T43" fmla="*/ 345 h 345"/>
                  <a:gd name="T44" fmla="*/ 193 w 387"/>
                  <a:gd name="T45" fmla="*/ 345 h 345"/>
                  <a:gd name="T46" fmla="*/ 270 w 387"/>
                  <a:gd name="T47" fmla="*/ 345 h 345"/>
                  <a:gd name="T48" fmla="*/ 271 w 387"/>
                  <a:gd name="T49" fmla="*/ 345 h 345"/>
                  <a:gd name="T50" fmla="*/ 370 w 387"/>
                  <a:gd name="T51" fmla="*/ 345 h 345"/>
                  <a:gd name="T52" fmla="*/ 384 w 387"/>
                  <a:gd name="T53" fmla="*/ 338 h 345"/>
                  <a:gd name="T54" fmla="*/ 384 w 387"/>
                  <a:gd name="T55" fmla="*/ 320 h 345"/>
                  <a:gd name="T56" fmla="*/ 64 w 387"/>
                  <a:gd name="T57" fmla="*/ 187 h 345"/>
                  <a:gd name="T58" fmla="*/ 64 w 387"/>
                  <a:gd name="T59" fmla="*/ 27 h 345"/>
                  <a:gd name="T60" fmla="*/ 68 w 387"/>
                  <a:gd name="T61" fmla="*/ 23 h 345"/>
                  <a:gd name="T62" fmla="*/ 319 w 387"/>
                  <a:gd name="T63" fmla="*/ 23 h 345"/>
                  <a:gd name="T64" fmla="*/ 323 w 387"/>
                  <a:gd name="T65" fmla="*/ 27 h 345"/>
                  <a:gd name="T66" fmla="*/ 323 w 387"/>
                  <a:gd name="T67" fmla="*/ 187 h 345"/>
                  <a:gd name="T68" fmla="*/ 319 w 387"/>
                  <a:gd name="T69" fmla="*/ 191 h 345"/>
                  <a:gd name="T70" fmla="*/ 68 w 387"/>
                  <a:gd name="T71" fmla="*/ 191 h 345"/>
                  <a:gd name="T72" fmla="*/ 64 w 387"/>
                  <a:gd name="T73" fmla="*/ 187 h 345"/>
                  <a:gd name="T74" fmla="*/ 256 w 387"/>
                  <a:gd name="T75" fmla="*/ 316 h 345"/>
                  <a:gd name="T76" fmla="*/ 252 w 387"/>
                  <a:gd name="T77" fmla="*/ 318 h 345"/>
                  <a:gd name="T78" fmla="*/ 222 w 387"/>
                  <a:gd name="T79" fmla="*/ 319 h 345"/>
                  <a:gd name="T80" fmla="*/ 210 w 387"/>
                  <a:gd name="T81" fmla="*/ 319 h 345"/>
                  <a:gd name="T82" fmla="*/ 176 w 387"/>
                  <a:gd name="T83" fmla="*/ 319 h 345"/>
                  <a:gd name="T84" fmla="*/ 164 w 387"/>
                  <a:gd name="T85" fmla="*/ 319 h 345"/>
                  <a:gd name="T86" fmla="*/ 135 w 387"/>
                  <a:gd name="T87" fmla="*/ 318 h 345"/>
                  <a:gd name="T88" fmla="*/ 130 w 387"/>
                  <a:gd name="T89" fmla="*/ 316 h 345"/>
                  <a:gd name="T90" fmla="*/ 129 w 387"/>
                  <a:gd name="T91" fmla="*/ 311 h 345"/>
                  <a:gd name="T92" fmla="*/ 134 w 387"/>
                  <a:gd name="T93" fmla="*/ 288 h 345"/>
                  <a:gd name="T94" fmla="*/ 140 w 387"/>
                  <a:gd name="T95" fmla="*/ 283 h 345"/>
                  <a:gd name="T96" fmla="*/ 168 w 387"/>
                  <a:gd name="T97" fmla="*/ 283 h 345"/>
                  <a:gd name="T98" fmla="*/ 218 w 387"/>
                  <a:gd name="T99" fmla="*/ 283 h 345"/>
                  <a:gd name="T100" fmla="*/ 247 w 387"/>
                  <a:gd name="T101" fmla="*/ 283 h 345"/>
                  <a:gd name="T102" fmla="*/ 252 w 387"/>
                  <a:gd name="T103" fmla="*/ 288 h 345"/>
                  <a:gd name="T104" fmla="*/ 257 w 387"/>
                  <a:gd name="T105" fmla="*/ 311 h 345"/>
                  <a:gd name="T106" fmla="*/ 256 w 387"/>
                  <a:gd name="T107" fmla="*/ 31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7" h="345">
                    <a:moveTo>
                      <a:pt x="384" y="320"/>
                    </a:moveTo>
                    <a:cubicBezTo>
                      <a:pt x="347" y="241"/>
                      <a:pt x="347" y="241"/>
                      <a:pt x="347" y="241"/>
                    </a:cubicBezTo>
                    <a:cubicBezTo>
                      <a:pt x="343" y="232"/>
                      <a:pt x="334" y="226"/>
                      <a:pt x="326" y="226"/>
                    </a:cubicBezTo>
                    <a:cubicBezTo>
                      <a:pt x="284" y="226"/>
                      <a:pt x="284" y="226"/>
                      <a:pt x="284" y="226"/>
                    </a:cubicBezTo>
                    <a:cubicBezTo>
                      <a:pt x="284" y="214"/>
                      <a:pt x="284" y="214"/>
                      <a:pt x="284" y="214"/>
                    </a:cubicBezTo>
                    <a:cubicBezTo>
                      <a:pt x="319" y="214"/>
                      <a:pt x="319" y="214"/>
                      <a:pt x="319" y="214"/>
                    </a:cubicBezTo>
                    <a:cubicBezTo>
                      <a:pt x="333" y="214"/>
                      <a:pt x="345" y="202"/>
                      <a:pt x="345" y="187"/>
                    </a:cubicBezTo>
                    <a:cubicBezTo>
                      <a:pt x="345" y="27"/>
                      <a:pt x="345" y="27"/>
                      <a:pt x="345" y="27"/>
                    </a:cubicBezTo>
                    <a:cubicBezTo>
                      <a:pt x="345" y="12"/>
                      <a:pt x="333" y="0"/>
                      <a:pt x="319" y="0"/>
                    </a:cubicBezTo>
                    <a:cubicBezTo>
                      <a:pt x="68" y="0"/>
                      <a:pt x="68" y="0"/>
                      <a:pt x="68" y="0"/>
                    </a:cubicBezTo>
                    <a:cubicBezTo>
                      <a:pt x="53" y="0"/>
                      <a:pt x="42" y="12"/>
                      <a:pt x="42" y="27"/>
                    </a:cubicBezTo>
                    <a:cubicBezTo>
                      <a:pt x="42" y="187"/>
                      <a:pt x="42" y="187"/>
                      <a:pt x="42" y="187"/>
                    </a:cubicBezTo>
                    <a:cubicBezTo>
                      <a:pt x="42" y="202"/>
                      <a:pt x="53" y="214"/>
                      <a:pt x="68" y="214"/>
                    </a:cubicBezTo>
                    <a:cubicBezTo>
                      <a:pt x="102" y="214"/>
                      <a:pt x="102" y="214"/>
                      <a:pt x="102" y="214"/>
                    </a:cubicBezTo>
                    <a:cubicBezTo>
                      <a:pt x="102" y="226"/>
                      <a:pt x="102" y="226"/>
                      <a:pt x="102" y="226"/>
                    </a:cubicBezTo>
                    <a:cubicBezTo>
                      <a:pt x="60" y="226"/>
                      <a:pt x="60" y="226"/>
                      <a:pt x="60" y="226"/>
                    </a:cubicBezTo>
                    <a:cubicBezTo>
                      <a:pt x="52" y="226"/>
                      <a:pt x="43" y="232"/>
                      <a:pt x="39" y="241"/>
                    </a:cubicBezTo>
                    <a:cubicBezTo>
                      <a:pt x="3" y="320"/>
                      <a:pt x="3" y="320"/>
                      <a:pt x="3" y="320"/>
                    </a:cubicBezTo>
                    <a:cubicBezTo>
                      <a:pt x="0" y="326"/>
                      <a:pt x="0" y="333"/>
                      <a:pt x="3" y="338"/>
                    </a:cubicBezTo>
                    <a:cubicBezTo>
                      <a:pt x="6" y="342"/>
                      <a:pt x="10" y="345"/>
                      <a:pt x="16" y="345"/>
                    </a:cubicBezTo>
                    <a:cubicBezTo>
                      <a:pt x="116" y="345"/>
                      <a:pt x="116" y="345"/>
                      <a:pt x="116" y="345"/>
                    </a:cubicBezTo>
                    <a:cubicBezTo>
                      <a:pt x="116" y="345"/>
                      <a:pt x="116" y="345"/>
                      <a:pt x="116" y="345"/>
                    </a:cubicBezTo>
                    <a:cubicBezTo>
                      <a:pt x="193" y="345"/>
                      <a:pt x="193" y="345"/>
                      <a:pt x="193" y="345"/>
                    </a:cubicBezTo>
                    <a:cubicBezTo>
                      <a:pt x="270" y="345"/>
                      <a:pt x="270" y="345"/>
                      <a:pt x="270" y="345"/>
                    </a:cubicBezTo>
                    <a:cubicBezTo>
                      <a:pt x="270" y="345"/>
                      <a:pt x="271" y="345"/>
                      <a:pt x="271" y="345"/>
                    </a:cubicBezTo>
                    <a:cubicBezTo>
                      <a:pt x="370" y="345"/>
                      <a:pt x="370" y="345"/>
                      <a:pt x="370" y="345"/>
                    </a:cubicBezTo>
                    <a:cubicBezTo>
                      <a:pt x="376" y="345"/>
                      <a:pt x="381" y="342"/>
                      <a:pt x="384" y="338"/>
                    </a:cubicBezTo>
                    <a:cubicBezTo>
                      <a:pt x="387" y="333"/>
                      <a:pt x="387" y="326"/>
                      <a:pt x="384" y="320"/>
                    </a:cubicBezTo>
                    <a:close/>
                    <a:moveTo>
                      <a:pt x="64" y="187"/>
                    </a:moveTo>
                    <a:cubicBezTo>
                      <a:pt x="64" y="27"/>
                      <a:pt x="64" y="27"/>
                      <a:pt x="64" y="27"/>
                    </a:cubicBezTo>
                    <a:cubicBezTo>
                      <a:pt x="64" y="25"/>
                      <a:pt x="65" y="23"/>
                      <a:pt x="68" y="23"/>
                    </a:cubicBezTo>
                    <a:cubicBezTo>
                      <a:pt x="319" y="23"/>
                      <a:pt x="319" y="23"/>
                      <a:pt x="319" y="23"/>
                    </a:cubicBezTo>
                    <a:cubicBezTo>
                      <a:pt x="321" y="23"/>
                      <a:pt x="323" y="25"/>
                      <a:pt x="323" y="27"/>
                    </a:cubicBezTo>
                    <a:cubicBezTo>
                      <a:pt x="323" y="187"/>
                      <a:pt x="323" y="187"/>
                      <a:pt x="323" y="187"/>
                    </a:cubicBezTo>
                    <a:cubicBezTo>
                      <a:pt x="323" y="189"/>
                      <a:pt x="321" y="191"/>
                      <a:pt x="319" y="191"/>
                    </a:cubicBezTo>
                    <a:cubicBezTo>
                      <a:pt x="68" y="191"/>
                      <a:pt x="68" y="191"/>
                      <a:pt x="68" y="191"/>
                    </a:cubicBezTo>
                    <a:cubicBezTo>
                      <a:pt x="65" y="191"/>
                      <a:pt x="64" y="189"/>
                      <a:pt x="64" y="187"/>
                    </a:cubicBezTo>
                    <a:close/>
                    <a:moveTo>
                      <a:pt x="256" y="316"/>
                    </a:moveTo>
                    <a:cubicBezTo>
                      <a:pt x="255" y="318"/>
                      <a:pt x="254" y="318"/>
                      <a:pt x="252" y="318"/>
                    </a:cubicBezTo>
                    <a:cubicBezTo>
                      <a:pt x="222" y="319"/>
                      <a:pt x="222" y="319"/>
                      <a:pt x="222" y="319"/>
                    </a:cubicBezTo>
                    <a:cubicBezTo>
                      <a:pt x="210" y="319"/>
                      <a:pt x="210" y="319"/>
                      <a:pt x="210" y="319"/>
                    </a:cubicBezTo>
                    <a:cubicBezTo>
                      <a:pt x="176" y="319"/>
                      <a:pt x="176" y="319"/>
                      <a:pt x="176" y="319"/>
                    </a:cubicBezTo>
                    <a:cubicBezTo>
                      <a:pt x="164" y="319"/>
                      <a:pt x="164" y="319"/>
                      <a:pt x="164" y="319"/>
                    </a:cubicBezTo>
                    <a:cubicBezTo>
                      <a:pt x="135" y="318"/>
                      <a:pt x="135" y="318"/>
                      <a:pt x="135" y="318"/>
                    </a:cubicBezTo>
                    <a:cubicBezTo>
                      <a:pt x="133" y="318"/>
                      <a:pt x="131" y="318"/>
                      <a:pt x="130" y="316"/>
                    </a:cubicBezTo>
                    <a:cubicBezTo>
                      <a:pt x="129" y="315"/>
                      <a:pt x="129" y="313"/>
                      <a:pt x="129" y="311"/>
                    </a:cubicBezTo>
                    <a:cubicBezTo>
                      <a:pt x="134" y="288"/>
                      <a:pt x="134" y="288"/>
                      <a:pt x="134" y="288"/>
                    </a:cubicBezTo>
                    <a:cubicBezTo>
                      <a:pt x="135" y="285"/>
                      <a:pt x="137" y="283"/>
                      <a:pt x="140" y="283"/>
                    </a:cubicBezTo>
                    <a:cubicBezTo>
                      <a:pt x="168" y="283"/>
                      <a:pt x="168" y="283"/>
                      <a:pt x="168" y="283"/>
                    </a:cubicBezTo>
                    <a:cubicBezTo>
                      <a:pt x="218" y="283"/>
                      <a:pt x="218" y="283"/>
                      <a:pt x="218" y="283"/>
                    </a:cubicBezTo>
                    <a:cubicBezTo>
                      <a:pt x="247" y="283"/>
                      <a:pt x="247" y="283"/>
                      <a:pt x="247" y="283"/>
                    </a:cubicBezTo>
                    <a:cubicBezTo>
                      <a:pt x="249" y="283"/>
                      <a:pt x="251" y="285"/>
                      <a:pt x="252" y="288"/>
                    </a:cubicBezTo>
                    <a:cubicBezTo>
                      <a:pt x="257" y="311"/>
                      <a:pt x="257" y="311"/>
                      <a:pt x="257" y="311"/>
                    </a:cubicBezTo>
                    <a:cubicBezTo>
                      <a:pt x="258" y="313"/>
                      <a:pt x="257" y="315"/>
                      <a:pt x="256" y="316"/>
                    </a:cubicBezTo>
                    <a:close/>
                  </a:path>
                </a:pathLst>
              </a:custGeom>
              <a:solidFill>
                <a:schemeClr val="bg1"/>
              </a:solidFill>
              <a:ln>
                <a:solidFill>
                  <a:srgbClr val="C00000"/>
                </a:solidFill>
              </a:ln>
            </p:spPr>
            <p:txBody>
              <a:bodyPr vert="horz" wrap="square" lIns="91440" tIns="45720" rIns="91440" bIns="45720" numCol="1" anchor="t" anchorCtr="0" compatLnSpc="1"/>
              <a:lstStyle/>
              <a:p>
                <a:endParaRPr lang="zh-CN" altLang="en-US">
                  <a:solidFill>
                    <a:schemeClr val="tx1">
                      <a:lumMod val="50000"/>
                      <a:lumOff val="50000"/>
                    </a:schemeClr>
                  </a:solidFill>
                </a:endParaRPr>
              </a:p>
            </p:txBody>
          </p:sp>
          <p:cxnSp>
            <p:nvCxnSpPr>
              <p:cNvPr id="49" name="Straight Connector 25"/>
              <p:cNvCxnSpPr/>
              <p:nvPr/>
            </p:nvCxnSpPr>
            <p:spPr>
              <a:xfrm flipH="1">
                <a:off x="3499544" y="3571647"/>
                <a:ext cx="96261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25"/>
              <p:cNvCxnSpPr/>
              <p:nvPr/>
            </p:nvCxnSpPr>
            <p:spPr>
              <a:xfrm flipH="1">
                <a:off x="3105153" y="3864894"/>
                <a:ext cx="359177"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网站首页</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pic>
        <p:nvPicPr>
          <p:cNvPr id="2" name="图片 1" descr="7b0a20202020227069636672616d65646573223a20222670666d36353734363235312626737074313535262662647431303026267764743235353026220a7d0a"/>
          <p:cNvPicPr>
            <a:picLocks noChangeAspect="1"/>
          </p:cNvPicPr>
          <p:nvPr>
            <p:custDataLst>
              <p:tags r:id="rId1"/>
            </p:custDataLst>
          </p:nvPr>
        </p:nvPicPr>
        <p:blipFill>
          <a:blip r:embed="rId2" cstate="print">
            <a:extLst>
              <a:ext uri="{BEBA8EAE-BF5A-486C-A8C5-ECC9F3942E4B}">
                <a14:imgProps xmlns:a14="http://schemas.microsoft.com/office/drawing/2010/main">
                  <a14:imgLayer r:embed="rId3"/>
                </a14:imgProps>
              </a:ext>
            </a:extLst>
          </a:blip>
          <a:srcRect/>
          <a:stretch>
            <a:fillRect/>
          </a:stretch>
        </p:blipFill>
        <p:spPr>
          <a:xfrm>
            <a:off x="1212850" y="661035"/>
            <a:ext cx="6252845" cy="438023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汇集资源</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30489" y="720787"/>
            <a:ext cx="7992888" cy="3918598"/>
            <a:chOff x="2418867" y="2303046"/>
            <a:chExt cx="6776134" cy="3034399"/>
          </a:xfrm>
        </p:grpSpPr>
        <p:sp>
          <p:nvSpPr>
            <p:cNvPr id="58" name="Shape 2012"/>
            <p:cNvSpPr/>
            <p:nvPr/>
          </p:nvSpPr>
          <p:spPr>
            <a:xfrm>
              <a:off x="6523972"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59" name="Shape 2013"/>
            <p:cNvSpPr/>
            <p:nvPr/>
          </p:nvSpPr>
          <p:spPr>
            <a:xfrm>
              <a:off x="6523972" y="4069272"/>
              <a:ext cx="2671029" cy="1263620"/>
            </a:xfrm>
            <a:prstGeom prst="roundRect">
              <a:avLst>
                <a:gd name="adj" fmla="val 6925"/>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0" name="Shape 2014"/>
            <p:cNvSpPr/>
            <p:nvPr/>
          </p:nvSpPr>
          <p:spPr>
            <a:xfrm>
              <a:off x="2418867" y="4068602"/>
              <a:ext cx="2671029" cy="1264959"/>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1" name="Shape 2015"/>
            <p:cNvSpPr/>
            <p:nvPr/>
          </p:nvSpPr>
          <p:spPr>
            <a:xfrm>
              <a:off x="2418867" y="2621415"/>
              <a:ext cx="2671029" cy="1264960"/>
            </a:xfrm>
            <a:prstGeom prst="roundRect">
              <a:avLst>
                <a:gd name="adj" fmla="val 6918"/>
              </a:avLst>
            </a:prstGeom>
            <a:noFill/>
            <a:ln w="12700">
              <a:solidFill>
                <a:srgbClr val="A6AAA9"/>
              </a:solidFill>
              <a:miter lim="400000"/>
            </a:ln>
          </p:spPr>
          <p:txBody>
            <a:bodyPr lIns="14288" tIns="14288" rIns="14288" bIns="14288"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smtClean="0">
                <a:ln>
                  <a:noFill/>
                </a:ln>
                <a:solidFill>
                  <a:prstClr val="black"/>
                </a:solidFill>
                <a:effectLst/>
                <a:uLnTx/>
                <a:uFillTx/>
                <a:ea typeface="微软雅黑" panose="020B0503020204020204" pitchFamily="34" charset="-122"/>
              </a:endParaRPr>
            </a:p>
          </p:txBody>
        </p:sp>
        <p:sp>
          <p:nvSpPr>
            <p:cNvPr id="62" name="Shape 2016"/>
            <p:cNvSpPr/>
            <p:nvPr/>
          </p:nvSpPr>
          <p:spPr>
            <a:xfrm>
              <a:off x="4789153" y="3083402"/>
              <a:ext cx="2076893" cy="18985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992DB"/>
            </a:solidFill>
            <a:ln w="12700">
              <a:miter lim="400000"/>
            </a:ln>
          </p:spPr>
          <p:txBody>
            <a:bodyPr lIns="19050" tIns="19050" rIns="19050" bIns="19050" anchor="ctr"/>
            <a:lstStyle/>
            <a:p>
              <a:pPr marL="0" marR="0" lvl="0" indent="0" defTabSz="914400" eaLnBrk="1" fontAlgn="auto" latinLnBrk="0" hangingPunct="1">
                <a:lnSpc>
                  <a:spcPct val="100000"/>
                </a:lnSpc>
                <a:spcBef>
                  <a:spcPts val="0"/>
                </a:spcBef>
                <a:spcAft>
                  <a:spcPts val="0"/>
                </a:spcAft>
                <a:buClrTx/>
                <a:buSzTx/>
                <a:buFontTx/>
                <a:buNone/>
                <a:defRPr/>
              </a:pPr>
              <a:endParaRPr kumimoji="0" sz="1300" b="0" i="0" u="none" strike="noStrike" kern="0" cap="none" spc="0" normalizeH="0" baseline="0" noProof="0" dirty="0" smtClean="0">
                <a:ln>
                  <a:noFill/>
                </a:ln>
                <a:solidFill>
                  <a:prstClr val="black"/>
                </a:solidFill>
                <a:effectLst/>
                <a:uLnTx/>
                <a:uFillTx/>
                <a:ea typeface="微软雅黑" panose="020B0503020204020204" pitchFamily="34" charset="-122"/>
              </a:endParaRPr>
            </a:p>
          </p:txBody>
        </p:sp>
        <p:sp>
          <p:nvSpPr>
            <p:cNvPr id="63" name="Shape 2021"/>
            <p:cNvSpPr/>
            <p:nvPr/>
          </p:nvSpPr>
          <p:spPr>
            <a:xfrm>
              <a:off x="2979899" y="304175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marL="0" marR="0" lvl="0" indent="0" algn="just" defTabSz="914400" eaLnBrk="1" fontAlgn="auto" latinLnBrk="0" hangingPunct="1">
                <a:lnSpc>
                  <a:spcPct val="120000"/>
                </a:lnSpc>
                <a:spcBef>
                  <a:spcPts val="2500"/>
                </a:spcBef>
                <a:spcAft>
                  <a:spcPts val="0"/>
                </a:spcAft>
                <a:buClrTx/>
                <a:buSzTx/>
                <a:buFontTx/>
                <a:buNone/>
                <a:defRPr/>
              </a:pPr>
              <a:endParaRPr kumimoji="0" lang="en-US" altLang="zh-CN" sz="1000" b="0"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4" name="Shape 2022"/>
            <p:cNvSpPr/>
            <p:nvPr/>
          </p:nvSpPr>
          <p:spPr>
            <a:xfrm>
              <a:off x="2979899" y="2303046"/>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74</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家高等院校</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5" name="Shape 2024"/>
            <p:cNvSpPr/>
            <p:nvPr/>
          </p:nvSpPr>
          <p:spPr>
            <a:xfrm>
              <a:off x="6768091" y="4293955"/>
              <a:ext cx="2190408"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150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多家国家级和</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省级</a:t>
              </a:r>
              <a:endPar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重点实验室</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6" name="Shape 2026"/>
            <p:cNvSpPr/>
            <p:nvPr/>
          </p:nvSpPr>
          <p:spPr>
            <a:xfrm>
              <a:off x="7028130" y="2303046"/>
              <a:ext cx="2057206" cy="301211"/>
            </a:xfrm>
            <a:prstGeom prst="rect">
              <a:avLst/>
            </a:prstGeom>
            <a:ln w="12700">
              <a:miter lim="400000"/>
            </a:ln>
          </p:spPr>
          <p:txBody>
            <a:bodyPr lIns="0" tIns="0" rIns="0" bIns="0" anchor="ctr"/>
            <a:lstStyle>
              <a:lvl1pPr algn="r">
                <a:defRPr sz="3500">
                  <a:solidFill>
                    <a:srgbClr val="53585F"/>
                  </a:solidFill>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127</a:t>
              </a:r>
              <a:r>
                <a:rPr kumimoji="0" lang="zh-CN" altLang="en-US" sz="16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家科研院所、事业单位</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67" name="Shape 2028"/>
            <p:cNvSpPr/>
            <p:nvPr/>
          </p:nvSpPr>
          <p:spPr>
            <a:xfrm>
              <a:off x="6760562" y="4684275"/>
              <a:ext cx="2361431" cy="653170"/>
            </a:xfrm>
            <a:prstGeom prst="rect">
              <a:avLst/>
            </a:prstGeom>
            <a:ln w="12700">
              <a:miter lim="400000"/>
            </a:ln>
          </p:spPr>
          <p:txBody>
            <a:bodyPr lIns="0" tIns="0" rIns="0" bIns="0" anchor="ctr"/>
            <a:lstStyle>
              <a:lvl1pPr algn="r">
                <a:defRPr sz="3500">
                  <a:solidFill>
                    <a:srgbClr val="53585F"/>
                  </a:solidFill>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200</a:t>
              </a:r>
              <a:r>
                <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多家工程技术中心以及部分新型研发机构</a:t>
              </a:r>
              <a:endParaRPr kumimoji="0" lang="zh-CN" altLang="en-US" sz="16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pic>
          <p:nvPicPr>
            <p:cNvPr id="69" name="Picture 2" descr="https://gss3.bdstatic.com/-Po3dSag_xI4khGkpoWK1HF6hhy/baike/c0%3Dbaike80%2C5%2C5%2C80%2C26/sign=4c9307187b310a55d029d6a6d62c28cc/5243fbf2b21193130bdb625b67380cd790238d45.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2493183" y="2690811"/>
              <a:ext cx="525864" cy="5258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https://gss1.bdstatic.com/-vo3dSag_xI4khGkpoWK1HF6hhy/baike/c0%3Dbaike150%2C5%2C5%2C150%2C50/sign=82ac45fa99504fc2b652b85784b48c74/d058ccbf6c81800ab45a40fcb33533fa838b4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081316" y="2692465"/>
              <a:ext cx="548730" cy="545498"/>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6" descr="https://gss1.bdstatic.com/-vo3dSag_xI4khGkpoWK1HF6hhy/baike/c0%3Dbaike92%2C5%2C5%2C92%2C30/sign=fcf2516f9c82d158af8f51e3e16372bd/8718367adab44aed03886965b31c8701a08bfb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666504" y="2694671"/>
              <a:ext cx="543294" cy="54329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8" descr="https://gss2.bdstatic.com/-fo3dSag_xI4khGkpoWK1HF6hhy/baike/c0%3Dbaike116%2C5%2C5%2C116%2C38/sign=4ff4e8e4b319ebc4d4757ecbe34fa499/86d6277f9e2f07081efdfd81e924b899a801f2b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318911" y="2691383"/>
              <a:ext cx="527622" cy="52762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https://gss1.bdstatic.com/9vo3dSag_xI4khGkpoWK1HF6hhy/baike/c0%3Dbaike272%2C5%2C5%2C272%2C90/sign=728a2d00a964034f1bc0ca54ceaa1254/dbb44aed2e738bd48a6d51eca38b87d6267ff99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flipV="1">
              <a:off x="2491215" y="3273942"/>
              <a:ext cx="513529" cy="51352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http://www.hniss.cn/file.picdownload?real=c03679f8-44e6-46f4-8125-04fa3406a85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512" y="2695642"/>
              <a:ext cx="532460" cy="55546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http://www.hniss.cn/file.picdownload?real=cfa3e2fb-a6c2-4fae-bea0-a8f4a6cba0f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60562" y="2671868"/>
              <a:ext cx="552311" cy="588727"/>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6" descr="http://www.hniss.cn/file.picdownload?real=82f6c71b-7070-4cae-8958-d915b3fd762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14476" y="2760003"/>
              <a:ext cx="448332" cy="43338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8" descr="http://www.hniss.cn/file.picdownload?real=b96855a1-347c-4a3d-ab38-17d7e59ed68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12716" y="2729920"/>
              <a:ext cx="472621" cy="472621"/>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10" descr="http://www.hniss.cn/file.picdownload?real=c98c2f9d-e246-46ed-afe7-8c42465b923c"/>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29160" y="3400238"/>
              <a:ext cx="460652" cy="39347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http://www.hniss.cn/file.picdownload?real=3b77c823-be94-485a-8329-3ee04cf7965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085065" y="3408585"/>
              <a:ext cx="389527" cy="38952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4" descr="http://www.hniss.cn/file.picdownload?real=54af58fa-490d-4966-b54a-619efa3bc96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60742" y="3420131"/>
              <a:ext cx="388604" cy="365576"/>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6" descr="http://www.hniss.cn/file.picdownload?real=57b9d4c0-4691-494e-b7ba-3630a93c3a8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03037" y="3273617"/>
              <a:ext cx="537767" cy="5059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8" descr="http://www.hniss.cn/file.picdownload?real=0203aad2-c445-4dc7-a6b4-1cc1312b21b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94989" y="3281548"/>
              <a:ext cx="550515" cy="518375"/>
            </a:xfrm>
            <a:prstGeom prst="rect">
              <a:avLst/>
            </a:prstGeom>
            <a:noFill/>
            <a:extLst>
              <a:ext uri="{909E8E84-426E-40DD-AFC4-6F175D3DCCD1}">
                <a14:hiddenFill xmlns:a14="http://schemas.microsoft.com/office/drawing/2010/main">
                  <a:solidFill>
                    <a:srgbClr val="FFFFFF"/>
                  </a:solidFill>
                </a14:hiddenFill>
              </a:ext>
            </a:extLst>
          </p:spPr>
        </p:pic>
        <p:sp>
          <p:nvSpPr>
            <p:cNvPr id="83" name="Shape 2024"/>
            <p:cNvSpPr/>
            <p:nvPr/>
          </p:nvSpPr>
          <p:spPr>
            <a:xfrm>
              <a:off x="2773188" y="5031682"/>
              <a:ext cx="1744633"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altLang="zh-CN"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899</a:t>
              </a:r>
              <a:r>
                <a:rPr kumimoji="0" lang="zh-CN" altLang="en-US" sz="1400" b="1" i="0" u="none" strike="noStrike" kern="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多家企业及其他</a:t>
              </a:r>
              <a:r>
                <a:rPr kumimoji="0" lang="zh-CN" altLang="en-US" sz="14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单位</a:t>
              </a:r>
              <a:endPar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grpSp>
      <p:pic>
        <p:nvPicPr>
          <p:cNvPr id="85" name="图片 8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6741" y="3145591"/>
            <a:ext cx="717252" cy="586245"/>
          </a:xfrm>
          <a:prstGeom prst="rect">
            <a:avLst/>
          </a:prstGeom>
        </p:spPr>
      </p:pic>
      <p:pic>
        <p:nvPicPr>
          <p:cNvPr id="86" name="图片 8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0489" y="3207354"/>
            <a:ext cx="958661" cy="447438"/>
          </a:xfrm>
          <a:prstGeom prst="rect">
            <a:avLst/>
          </a:prstGeom>
        </p:spPr>
      </p:pic>
      <p:pic>
        <p:nvPicPr>
          <p:cNvPr id="87" name="图片 8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9520" y="3747606"/>
            <a:ext cx="890308" cy="466175"/>
          </a:xfrm>
          <a:prstGeom prst="rect">
            <a:avLst/>
          </a:prstGeom>
        </p:spPr>
      </p:pic>
      <p:pic>
        <p:nvPicPr>
          <p:cNvPr id="88" name="图片 8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66746" y="3822660"/>
            <a:ext cx="589529" cy="357847"/>
          </a:xfrm>
          <a:prstGeom prst="rect">
            <a:avLst/>
          </a:prstGeom>
        </p:spPr>
      </p:pic>
      <p:pic>
        <p:nvPicPr>
          <p:cNvPr id="89" name="图片 8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44053" y="3168696"/>
            <a:ext cx="736390" cy="494039"/>
          </a:xfrm>
          <a:prstGeom prst="rect">
            <a:avLst/>
          </a:prstGeom>
        </p:spPr>
      </p:pic>
      <p:pic>
        <p:nvPicPr>
          <p:cNvPr id="90" name="图片 8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519344" y="3764695"/>
            <a:ext cx="674532" cy="449086"/>
          </a:xfrm>
          <a:prstGeom prst="rect">
            <a:avLst/>
          </a:prstGeom>
        </p:spPr>
      </p:pic>
      <p:sp>
        <p:nvSpPr>
          <p:cNvPr id="2" name="文本框 1"/>
          <p:cNvSpPr txBox="1"/>
          <p:nvPr/>
        </p:nvSpPr>
        <p:spPr>
          <a:xfrm>
            <a:off x="3545205" y="2139950"/>
            <a:ext cx="2094865" cy="2063750"/>
          </a:xfrm>
          <a:prstGeom prst="rect">
            <a:avLst/>
          </a:prstGeom>
          <a:noFill/>
        </p:spPr>
        <p:txBody>
          <a:bodyPr wrap="square" rtlCol="0">
            <a:noAutofit/>
          </a:bodyPr>
          <a:lstStyle/>
          <a:p>
            <a:pPr indent="0" algn="just" fontAlgn="auto">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sym typeface="+mn-ea"/>
              </a:rPr>
              <a:t>目前入网仪器</a:t>
            </a:r>
            <a:r>
              <a:rPr lang="en-US" altLang="zh-CN" sz="1400" b="1" dirty="0">
                <a:solidFill>
                  <a:schemeClr val="bg1"/>
                </a:solidFill>
                <a:latin typeface="微软雅黑" panose="020B0503020204020204" pitchFamily="34" charset="-122"/>
                <a:ea typeface="微软雅黑" panose="020B0503020204020204" pitchFamily="34" charset="-122"/>
                <a:sym typeface="+mn-ea"/>
              </a:rPr>
              <a:t>9457</a:t>
            </a:r>
            <a:r>
              <a:rPr lang="zh-CN" altLang="en-US" sz="1400" b="1" dirty="0">
                <a:solidFill>
                  <a:schemeClr val="bg1"/>
                </a:solidFill>
                <a:latin typeface="微软雅黑" panose="020B0503020204020204" pitchFamily="34" charset="-122"/>
                <a:ea typeface="微软雅黑" panose="020B0503020204020204" pitchFamily="34" charset="-122"/>
                <a:sym typeface="+mn-ea"/>
              </a:rPr>
              <a:t>台（套</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a:t>
            </a:r>
            <a:r>
              <a:rPr lang="zh-CN" altLang="en-US" sz="1400" b="1" dirty="0">
                <a:solidFill>
                  <a:schemeClr val="bg1"/>
                </a:solidFill>
                <a:latin typeface="微软雅黑" panose="020B0503020204020204" pitchFamily="34" charset="-122"/>
                <a:ea typeface="微软雅黑" panose="020B0503020204020204" pitchFamily="34" charset="-122"/>
                <a:sym typeface="+mn-ea"/>
              </a:rPr>
              <a:t>，原值</a:t>
            </a:r>
            <a:r>
              <a:rPr lang="en-US" altLang="zh-CN" sz="1400" b="1" dirty="0">
                <a:solidFill>
                  <a:schemeClr val="bg1"/>
                </a:solidFill>
                <a:latin typeface="微软雅黑" panose="020B0503020204020204" pitchFamily="34" charset="-122"/>
                <a:ea typeface="微软雅黑" panose="020B0503020204020204" pitchFamily="34" charset="-122"/>
                <a:sym typeface="+mn-ea"/>
              </a:rPr>
              <a:t>101.5</a:t>
            </a:r>
            <a:r>
              <a:rPr lang="zh-CN" altLang="en-US" sz="1400" b="1" dirty="0">
                <a:solidFill>
                  <a:schemeClr val="bg1"/>
                </a:solidFill>
                <a:latin typeface="微软雅黑" panose="020B0503020204020204" pitchFamily="34" charset="-122"/>
                <a:ea typeface="微软雅黑" panose="020B0503020204020204" pitchFamily="34" charset="-122"/>
                <a:sym typeface="+mn-ea"/>
              </a:rPr>
              <a:t>亿</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元</a:t>
            </a:r>
            <a:r>
              <a:rPr lang="zh-CN" altLang="en-US" sz="1400" b="1" dirty="0">
                <a:solidFill>
                  <a:schemeClr val="bg1"/>
                </a:solidFill>
                <a:latin typeface="微软雅黑" panose="020B0503020204020204" pitchFamily="34" charset="-122"/>
                <a:ea typeface="微软雅黑" panose="020B0503020204020204" pitchFamily="34" charset="-122"/>
                <a:sym typeface="+mn-ea"/>
              </a:rPr>
              <a:t>，专家</a:t>
            </a:r>
            <a:r>
              <a:rPr lang="en-US" altLang="zh-CN" sz="1400" b="1" dirty="0">
                <a:solidFill>
                  <a:schemeClr val="bg1"/>
                </a:solidFill>
                <a:latin typeface="微软雅黑" panose="020B0503020204020204" pitchFamily="34" charset="-122"/>
                <a:ea typeface="微软雅黑" panose="020B0503020204020204" pitchFamily="34" charset="-122"/>
                <a:sym typeface="+mn-ea"/>
              </a:rPr>
              <a:t>872</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位</a:t>
            </a:r>
            <a:r>
              <a:rPr lang="zh-CN" altLang="en-US" sz="1400" b="1" dirty="0">
                <a:solidFill>
                  <a:schemeClr val="bg1"/>
                </a:solidFill>
                <a:latin typeface="微软雅黑" panose="020B0503020204020204" pitchFamily="34" charset="-122"/>
                <a:ea typeface="微软雅黑" panose="020B0503020204020204" pitchFamily="34" charset="-122"/>
                <a:sym typeface="+mn-ea"/>
              </a:rPr>
              <a:t>，预约服务</a:t>
            </a:r>
            <a:r>
              <a:rPr lang="en-US" altLang="zh-CN" sz="1400" b="1" dirty="0">
                <a:solidFill>
                  <a:schemeClr val="bg1"/>
                </a:solidFill>
                <a:latin typeface="微软雅黑" panose="020B0503020204020204" pitchFamily="34" charset="-122"/>
                <a:ea typeface="微软雅黑" panose="020B0503020204020204" pitchFamily="34" charset="-122"/>
                <a:sym typeface="+mn-ea"/>
              </a:rPr>
              <a:t>2.3</a:t>
            </a:r>
            <a:r>
              <a:rPr lang="zh-CN" altLang="en-US" sz="1400" b="1" dirty="0">
                <a:solidFill>
                  <a:schemeClr val="bg1"/>
                </a:solidFill>
                <a:latin typeface="微软雅黑" panose="020B0503020204020204" pitchFamily="34" charset="-122"/>
                <a:ea typeface="微软雅黑" panose="020B0503020204020204" pitchFamily="34" charset="-122"/>
                <a:sym typeface="+mn-ea"/>
              </a:rPr>
              <a:t>万</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次</a:t>
            </a:r>
            <a:r>
              <a:rPr lang="zh-CN" altLang="en-US" sz="1400" b="1" dirty="0">
                <a:solidFill>
                  <a:schemeClr val="bg1"/>
                </a:solidFill>
                <a:latin typeface="微软雅黑" panose="020B0503020204020204" pitchFamily="34" charset="-122"/>
                <a:ea typeface="微软雅黑" panose="020B0503020204020204" pitchFamily="34" charset="-122"/>
                <a:sym typeface="+mn-ea"/>
              </a:rPr>
              <a:t>，访问量</a:t>
            </a:r>
            <a:r>
              <a:rPr lang="en-US" altLang="zh-CN" sz="1400" b="1" dirty="0">
                <a:solidFill>
                  <a:schemeClr val="bg1"/>
                </a:solidFill>
                <a:latin typeface="微软雅黑" panose="020B0503020204020204" pitchFamily="34" charset="-122"/>
                <a:ea typeface="微软雅黑" panose="020B0503020204020204" pitchFamily="34" charset="-122"/>
                <a:sym typeface="+mn-ea"/>
              </a:rPr>
              <a:t>560</a:t>
            </a:r>
            <a:r>
              <a:rPr lang="zh-CN" altLang="en-US" sz="1400" b="1" dirty="0">
                <a:solidFill>
                  <a:schemeClr val="bg1"/>
                </a:solidFill>
                <a:latin typeface="微软雅黑" panose="020B0503020204020204" pitchFamily="34" charset="-122"/>
                <a:ea typeface="微软雅黑" panose="020B0503020204020204" pitchFamily="34" charset="-122"/>
                <a:sym typeface="+mn-ea"/>
              </a:rPr>
              <a:t>万</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次。</a:t>
            </a:r>
            <a:endParaRPr lang="zh-CN" altLang="en-US" sz="1400" b="1" dirty="0" smtClean="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rot="16200000">
            <a:off x="3148965" y="-1383665"/>
            <a:ext cx="2669540" cy="8400415"/>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2" name="Text Placeholder 6"/>
          <p:cNvSpPr txBox="1"/>
          <p:nvPr/>
        </p:nvSpPr>
        <p:spPr>
          <a:xfrm>
            <a:off x="2556184" y="1700660"/>
            <a:ext cx="5544616" cy="215491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endParaRPr lang="zh-CN" altLang="en-US" sz="16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网址：</a:t>
            </a:r>
            <a:r>
              <a:rPr lang="zh-CN" altLang="en-US" sz="1600" dirty="0">
                <a:solidFill>
                  <a:schemeClr val="tx1"/>
                </a:solidFill>
                <a:latin typeface="微软雅黑" panose="020B0503020204020204" pitchFamily="34" charset="-122"/>
                <a:ea typeface="微软雅黑" panose="020B0503020204020204" pitchFamily="34" charset="-122"/>
                <a:sym typeface="+mn-ea"/>
              </a:rPr>
              <a:t>http://www.hniss.cn</a:t>
            </a:r>
            <a:endParaRPr lang="zh-CN" altLang="en-US" sz="160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地址：河南省郑州市金水区政六街</a:t>
            </a:r>
            <a:r>
              <a:rPr lang="en-US" altLang="zh-CN" sz="1600" dirty="0">
                <a:solidFill>
                  <a:schemeClr val="tx1"/>
                </a:solidFill>
                <a:latin typeface="微软雅黑" panose="020B0503020204020204" pitchFamily="34" charset="-122"/>
                <a:ea typeface="微软雅黑" panose="020B0503020204020204" pitchFamily="34" charset="-122"/>
              </a:rPr>
              <a:t>2</a:t>
            </a:r>
            <a:r>
              <a:rPr lang="zh-CN" altLang="en-US" sz="1600" dirty="0">
                <a:solidFill>
                  <a:schemeClr val="tx1"/>
                </a:solidFill>
                <a:latin typeface="微软雅黑" panose="020B0503020204020204" pitchFamily="34" charset="-122"/>
                <a:ea typeface="微软雅黑" panose="020B0503020204020204" pitchFamily="34" charset="-122"/>
              </a:rPr>
              <a:t>号</a:t>
            </a:r>
            <a:r>
              <a:rPr lang="en-US" altLang="zh-CN" sz="1600" dirty="0">
                <a:solidFill>
                  <a:schemeClr val="tx1"/>
                </a:solidFill>
                <a:latin typeface="微软雅黑" panose="020B0503020204020204" pitchFamily="34" charset="-122"/>
                <a:ea typeface="微软雅黑" panose="020B0503020204020204" pitchFamily="34" charset="-122"/>
              </a:rPr>
              <a:t>5</a:t>
            </a:r>
            <a:r>
              <a:rPr lang="zh-CN" altLang="en-US" sz="1600" dirty="0" smtClean="0">
                <a:solidFill>
                  <a:schemeClr val="tx1"/>
                </a:solidFill>
                <a:latin typeface="微软雅黑" panose="020B0503020204020204" pitchFamily="34" charset="-122"/>
                <a:ea typeface="微软雅黑" panose="020B0503020204020204" pitchFamily="34" charset="-122"/>
              </a:rPr>
              <a:t>楼</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电话</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0371-65957129        </a:t>
            </a:r>
            <a:endParaRPr lang="en-US" altLang="zh-CN" sz="1600" dirty="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1600" dirty="0">
                <a:solidFill>
                  <a:schemeClr val="tx1"/>
                </a:solidFill>
                <a:latin typeface="微软雅黑" panose="020B0503020204020204" pitchFamily="34" charset="-122"/>
                <a:ea typeface="微软雅黑" panose="020B0503020204020204" pitchFamily="34" charset="-122"/>
              </a:rPr>
              <a:t>邮箱：</a:t>
            </a:r>
            <a:r>
              <a:rPr lang="en-US" altLang="zh-CN" sz="1600" dirty="0" smtClean="0">
                <a:solidFill>
                  <a:schemeClr val="tx1"/>
                </a:solidFill>
                <a:latin typeface="微软雅黑" panose="020B0503020204020204" pitchFamily="34" charset="-122"/>
                <a:ea typeface="微软雅黑" panose="020B0503020204020204" pitchFamily="34" charset="-122"/>
              </a:rPr>
              <a:t>hnisscn@163.com</a:t>
            </a:r>
            <a:endParaRPr lang="zh-CN" altLang="en-US" sz="4400" dirty="0" smtClean="0">
              <a:solidFill>
                <a:schemeClr val="tx1"/>
              </a:solidFill>
              <a:latin typeface="微软雅黑" panose="020B0503020204020204" pitchFamily="34" charset="-122"/>
              <a:ea typeface="微软雅黑" panose="020B0503020204020204" pitchFamily="34" charset="-122"/>
            </a:endParaRPr>
          </a:p>
          <a:p>
            <a:pPr marL="0" indent="0" algn="just">
              <a:lnSpc>
                <a:spcPct val="150000"/>
              </a:lnSpc>
              <a:buNone/>
            </a:pPr>
            <a:r>
              <a:rPr lang="zh-CN" altLang="en-US" sz="44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4400"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anose="02000000000000000000" pitchFamily="2" charset="0"/>
                <a:cs typeface="Open Sans Light" panose="020B0306030504020204" pitchFamily="34" charset="0"/>
              </a:defRPr>
            </a:lvl1pPr>
          </a:lstStyle>
          <a:p>
            <a:pPr algn="l"/>
            <a:r>
              <a:rPr lang="zh-CN" altLang="en-US" sz="2000" b="1" dirty="0" smtClean="0">
                <a:solidFill>
                  <a:srgbClr val="005DA2"/>
                </a:solidFill>
                <a:latin typeface="微软雅黑" panose="020B0503020204020204" pitchFamily="34" charset="-122"/>
                <a:ea typeface="微软雅黑" panose="020B0503020204020204" pitchFamily="34" charset="-122"/>
              </a:rPr>
              <a:t>联系方式</a:t>
            </a:r>
            <a:endParaRPr lang="zh-CN" altLang="en-US" sz="2000" b="1" dirty="0" smtClean="0">
              <a:solidFill>
                <a:srgbClr val="005DA2"/>
              </a:solidFill>
              <a:latin typeface="微软雅黑" panose="020B0503020204020204" pitchFamily="34" charset="-122"/>
              <a:ea typeface="微软雅黑" panose="020B0503020204020204" pitchFamily="34" charset="-122"/>
            </a:endParaRPr>
          </a:p>
        </p:txBody>
      </p:sp>
      <p:sp>
        <p:nvSpPr>
          <p:cNvPr id="7" name="矩形 6"/>
          <p:cNvSpPr/>
          <p:nvPr/>
        </p:nvSpPr>
        <p:spPr>
          <a:xfrm>
            <a:off x="914400" y="1049353"/>
            <a:ext cx="298261" cy="2982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 Placeholder 6"/>
          <p:cNvSpPr txBox="1"/>
          <p:nvPr/>
        </p:nvSpPr>
        <p:spPr>
          <a:xfrm>
            <a:off x="1178931" y="987574"/>
            <a:ext cx="4259488"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2000" b="1" dirty="0">
                <a:solidFill>
                  <a:srgbClr val="005DA2"/>
                </a:solidFill>
                <a:latin typeface="微软雅黑" panose="020B0503020204020204" pitchFamily="34" charset="-122"/>
                <a:ea typeface="微软雅黑" panose="020B0503020204020204" pitchFamily="34" charset="-122"/>
              </a:rPr>
              <a:t>河南省科研设施与仪器共享服务平台</a:t>
            </a:r>
            <a:endParaRPr lang="en-US" altLang="zh-CN" sz="2000" b="1" dirty="0">
              <a:solidFill>
                <a:srgbClr val="005DA2"/>
              </a:solidFill>
              <a:latin typeface="微软雅黑" panose="020B0503020204020204" pitchFamily="34" charset="-122"/>
              <a:ea typeface="微软雅黑" panose="020B0503020204020204" pitchFamily="34" charset="-122"/>
            </a:endParaRPr>
          </a:p>
        </p:txBody>
      </p:sp>
      <p:pic>
        <p:nvPicPr>
          <p:cNvPr id="8194" name="Picture 2" descr="C:\Users\Administrator\Desktop\微信公众平台\微信二维码.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15265" y="1636216"/>
            <a:ext cx="2009210" cy="20092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txBox="1"/>
          <p:nvPr/>
        </p:nvSpPr>
        <p:spPr>
          <a:xfrm>
            <a:off x="487007" y="3580404"/>
            <a:ext cx="2004043" cy="32403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官方微信公众平台</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714744" y="3651884"/>
            <a:ext cx="1285884" cy="523220"/>
          </a:xfrm>
          <a:prstGeom prst="rect">
            <a:avLst/>
          </a:prstGeom>
          <a:noFill/>
        </p:spPr>
        <p:txBody>
          <a:bodyPr wrap="square" rtlCol="0">
            <a:spAutoFit/>
          </a:bodyPr>
          <a:lstStyle/>
          <a:p>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2800" b="1" dirty="0" smtClean="0">
                <a:solidFill>
                  <a:srgbClr val="0070C0"/>
                </a:solidFill>
                <a:latin typeface="微软雅黑" panose="020B0503020204020204" pitchFamily="34" charset="-122"/>
                <a:ea typeface="微软雅黑" panose="020B0503020204020204" pitchFamily="34" charset="-122"/>
              </a:rPr>
              <a:t>谢</a:t>
            </a:r>
            <a:r>
              <a:rPr lang="en-US" altLang="zh-CN" sz="2800" b="1" dirty="0" smtClean="0">
                <a:solidFill>
                  <a:srgbClr val="0070C0"/>
                </a:solidFill>
                <a:latin typeface="微软雅黑" panose="020B0503020204020204" pitchFamily="34" charset="-122"/>
                <a:ea typeface="微软雅黑" panose="020B0503020204020204" pitchFamily="34" charset="-122"/>
              </a:rPr>
              <a:t> </a:t>
            </a:r>
            <a:r>
              <a:rPr lang="zh-CN" altLang="zh-CN" sz="2800" b="1" dirty="0">
                <a:solidFill>
                  <a:srgbClr val="0070C0"/>
                </a:solidFill>
                <a:latin typeface="微软雅黑" panose="020B0503020204020204" pitchFamily="34" charset="-122"/>
                <a:ea typeface="微软雅黑" panose="020B0503020204020204" pitchFamily="34" charset="-122"/>
              </a:rPr>
              <a:t>谢</a:t>
            </a:r>
            <a:r>
              <a:rPr lang="zh-CN" altLang="zh-CN" sz="2800" b="1" dirty="0" smtClean="0">
                <a:solidFill>
                  <a:srgbClr val="0070C0"/>
                </a:solidFill>
                <a:latin typeface="微软雅黑" panose="020B0503020204020204" pitchFamily="34" charset="-122"/>
                <a:ea typeface="微软雅黑" panose="020B0503020204020204" pitchFamily="34" charset="-122"/>
              </a:rPr>
              <a:t>！</a:t>
            </a:r>
            <a:r>
              <a:rPr lang="en-US" altLang="zh-CN" sz="2800" b="1" dirty="0" smtClean="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6732270" y="1779905"/>
            <a:ext cx="2004060" cy="2195830"/>
            <a:chOff x="10602" y="2803"/>
            <a:chExt cx="3156" cy="3458"/>
          </a:xfrm>
        </p:grpSpPr>
        <p:sp>
          <p:nvSpPr>
            <p:cNvPr id="6" name="Text Placeholder 6"/>
            <p:cNvSpPr txBox="1"/>
            <p:nvPr>
              <p:custDataLst>
                <p:tags r:id="rId2"/>
              </p:custDataLst>
            </p:nvPr>
          </p:nvSpPr>
          <p:spPr>
            <a:xfrm>
              <a:off x="10602" y="5751"/>
              <a:ext cx="3156" cy="5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50000"/>
                </a:lnSpc>
                <a:buNone/>
              </a:pPr>
              <a:r>
                <a:rPr lang="zh-CN" altLang="en-US" sz="1600" dirty="0" smtClean="0">
                  <a:solidFill>
                    <a:schemeClr val="tx1"/>
                  </a:solidFill>
                  <a:latin typeface="微软雅黑" panose="020B0503020204020204" pitchFamily="34" charset="-122"/>
                  <a:ea typeface="微软雅黑" panose="020B0503020204020204" pitchFamily="34" charset="-122"/>
                </a:rPr>
                <a:t>河南省创新券</a:t>
              </a:r>
              <a:r>
                <a:rPr lang="en-US" altLang="zh-CN" sz="1600" dirty="0" smtClean="0">
                  <a:solidFill>
                    <a:schemeClr val="tx1"/>
                  </a:solidFill>
                  <a:latin typeface="微软雅黑" panose="020B0503020204020204" pitchFamily="34" charset="-122"/>
                  <a:ea typeface="微软雅黑" panose="020B0503020204020204" pitchFamily="34" charset="-122"/>
                </a:rPr>
                <a:t>4</a:t>
              </a:r>
              <a:r>
                <a:rPr lang="zh-CN" altLang="en-US" sz="1600" dirty="0" smtClean="0">
                  <a:solidFill>
                    <a:schemeClr val="tx1"/>
                  </a:solidFill>
                  <a:latin typeface="微软雅黑" panose="020B0503020204020204" pitchFamily="34" charset="-122"/>
                  <a:ea typeface="微软雅黑" panose="020B0503020204020204" pitchFamily="34" charset="-122"/>
                </a:rPr>
                <a:t>群</a:t>
              </a:r>
              <a:endParaRPr lang="zh-CN" altLang="en-US" sz="1600" dirty="0" smtClean="0">
                <a:solidFill>
                  <a:schemeClr val="tx1"/>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3"/>
              </p:custDataLst>
            </p:nvPr>
          </p:nvPicPr>
          <p:blipFill>
            <a:blip r:embed="rId4"/>
            <a:stretch>
              <a:fillRect/>
            </a:stretch>
          </p:blipFill>
          <p:spPr>
            <a:xfrm>
              <a:off x="10602" y="2803"/>
              <a:ext cx="2825" cy="282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
          <p:cNvSpPr txBox="1"/>
          <p:nvPr>
            <p:custDataLst>
              <p:tags r:id="rId1"/>
            </p:custDataLst>
          </p:nvPr>
        </p:nvSpPr>
        <p:spPr>
          <a:xfrm>
            <a:off x="755650" y="194855"/>
            <a:ext cx="8229600" cy="567054"/>
          </a:xfrm>
          <a:prstGeom prst="rect">
            <a:avLst/>
          </a:prstGeom>
          <a:noFill/>
        </p:spPr>
        <p:txBody>
          <a:bodyPr wrap="square" lIns="47625" tIns="19050" rIns="47625" bIns="19050" rtlCol="0" anchor="t" anchorCtr="0">
            <a:normAutofit/>
          </a:bodyPr>
          <a:lstStyle/>
          <a:p>
            <a:pPr marL="0" indent="0" algn="l">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政策出台的相关背景</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15" name="Title 6"/>
          <p:cNvSpPr txBox="1"/>
          <p:nvPr>
            <p:custDataLst>
              <p:tags r:id="rId2"/>
            </p:custDataLst>
          </p:nvPr>
        </p:nvSpPr>
        <p:spPr>
          <a:xfrm>
            <a:off x="251460" y="746760"/>
            <a:ext cx="5832475" cy="4387215"/>
          </a:xfrm>
          <a:prstGeom prst="rect">
            <a:avLst/>
          </a:prstGeom>
          <a:noFill/>
          <a:ln w="3175">
            <a:noFill/>
            <a:prstDash val="dash"/>
          </a:ln>
        </p:spPr>
        <p:txBody>
          <a:bodyPr wrap="square" lIns="47625" tIns="19050" rIns="47625" bIns="1905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lvl="0" indent="-285750" algn="l" fontAlgn="ctr">
              <a:lnSpc>
                <a:spcPct val="120000"/>
              </a:lnSpc>
              <a:spcBef>
                <a:spcPts val="0"/>
              </a:spcBef>
              <a:spcAft>
                <a:spcPts val="800"/>
              </a:spcAft>
              <a:buSzPct val="100000"/>
              <a:buFont typeface="Wingdings" panose="05000000000000000000" charset="0"/>
              <a:buNone/>
            </a:pP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2014年，国务院发布《关于国家重大科研基础设施和大型科研仪器向社会开放的意见》（国发〔2014〕70号）。</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国家层面提出推进科研设施与仪器向社会开放</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，提高科技资源利用效率的概念。</a:t>
            </a:r>
            <a:endPar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2016年，河南省人民政府出台《河南省人民政府关于促进重大科研基础设施和大型科研仪器向社会开放的实施意见》（豫政〔2016〕56号）。 </a:t>
            </a:r>
            <a:r>
              <a:rPr lang="zh-CN" altLang="en-US"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指出：</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力争用2年时间，基本建成覆盖各类科研设施与仪器、统一规范、功能强大的专业化、网络化管理服务体系和开放共享制度</a:t>
            </a:r>
            <a:r>
              <a:rPr lang="en-US" altLang="zh-CN" sz="1400" spc="40" dirty="0">
                <a:ln w="3175">
                  <a:noFill/>
                  <a:prstDash val="dash"/>
                </a:ln>
                <a:solidFill>
                  <a:schemeClr val="dk1">
                    <a:lumMod val="75000"/>
                    <a:lumOff val="25000"/>
                  </a:schemeClr>
                </a:solidFill>
                <a:uFillTx/>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基本解决大型科研设施设备分散、重复、封闭、低效的问题，资源利用率进一步提高，促进开放共享。</a:t>
            </a:r>
            <a:endPar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marL="0" lvl="0" indent="-285750" algn="l" fontAlgn="ctr">
              <a:lnSpc>
                <a:spcPct val="120000"/>
              </a:lnSpc>
              <a:spcBef>
                <a:spcPts val="0"/>
              </a:spcBef>
              <a:spcAft>
                <a:spcPts val="800"/>
              </a:spcAft>
              <a:buSzPct val="100000"/>
              <a:buFont typeface="Wingdings" panose="05000000000000000000" charset="0"/>
              <a:buNone/>
            </a:pPr>
            <a:r>
              <a:rPr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altLang="zh-CN" sz="1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2017年，科技部、发改委、财政部发布《国家重大科研基础设施和大型科研仪器开放共享管理办法》（国科发基〔2017〕289号）。 </a:t>
            </a:r>
            <a:r>
              <a:rPr altLang="zh-CN" sz="1400" spc="40">
                <a:ln w="3175">
                  <a:noFill/>
                  <a:prstDash val="dash"/>
                </a:ln>
                <a:uFillTx/>
                <a:latin typeface="微软雅黑" panose="020B0503020204020204" pitchFamily="34" charset="-122"/>
                <a:ea typeface="微软雅黑" panose="020B0503020204020204" pitchFamily="34" charset="-122"/>
                <a:cs typeface="微软雅黑" panose="020B0503020204020204" pitchFamily="34" charset="-122"/>
                <a:sym typeface="+mn-ea"/>
              </a:rPr>
              <a:t>明确</a:t>
            </a:r>
            <a:r>
              <a:rPr lang="en-US" altLang="zh-CN" sz="1400" spc="4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：开放共享工作中管理部门和单位的责任，理顺开放运行的管理机制，推动国家重大科研基础设施和大型科研仪器的开放共享，并强调：</a:t>
            </a:r>
            <a:r>
              <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rPr>
              <a:t>一是坚持开放为常态，不开放为例外的原则；二是坚持奖惩结合的原则；三是坚持分类管理的原则。</a:t>
            </a:r>
            <a:endParaRPr lang="en-US" altLang="zh-CN" sz="1400" b="1" spc="40" dirty="0">
              <a:ln w="3175">
                <a:noFill/>
                <a:prstDash val="dash"/>
              </a:ln>
              <a:solidFill>
                <a:srgbClr val="C00000"/>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6083935" y="1059180"/>
            <a:ext cx="2989580" cy="3392170"/>
            <a:chOff x="8791" y="1913"/>
            <a:chExt cx="4708" cy="5342"/>
          </a:xfrm>
        </p:grpSpPr>
        <p:pic>
          <p:nvPicPr>
            <p:cNvPr id="13" name="图片 12"/>
            <p:cNvPicPr>
              <a:picLocks noChangeAspect="1"/>
            </p:cNvPicPr>
            <p:nvPr>
              <p:custDataLst>
                <p:tags r:id="rId3"/>
              </p:custDataLst>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Effect>
                        <a14:sharpenSoften amount="50000"/>
                      </a14:imgEffect>
                    </a14:imgLayer>
                  </a14:imgProps>
                </a:ext>
                <a:ext uri="{28A0092B-C50C-407E-A947-70E740481C1C}">
                  <a14:useLocalDpi xmlns:a14="http://schemas.microsoft.com/office/drawing/2010/main" val="0"/>
                </a:ext>
              </a:extLst>
            </a:blip>
            <a:srcRect t="10635" b="11160"/>
            <a:stretch>
              <a:fillRect/>
            </a:stretch>
          </p:blipFill>
          <p:spPr>
            <a:xfrm>
              <a:off x="8791" y="1913"/>
              <a:ext cx="3476" cy="3992"/>
            </a:xfrm>
            <a:prstGeom prst="rect">
              <a:avLst/>
            </a:prstGeom>
            <a:ln w="12700" cmpd="sng">
              <a:solidFill>
                <a:schemeClr val="accent1">
                  <a:shade val="50000"/>
                </a:schemeClr>
              </a:solidFill>
              <a:prstDash val="solid"/>
            </a:ln>
          </p:spPr>
        </p:pic>
        <p:pic>
          <p:nvPicPr>
            <p:cNvPr id="2" name="图片 1"/>
            <p:cNvPicPr>
              <a:picLocks noChangeAspect="1"/>
            </p:cNvPicPr>
            <p:nvPr/>
          </p:nvPicPr>
          <p:blipFill>
            <a:blip r:embed="rId6" cstate="print"/>
            <a:stretch>
              <a:fillRect/>
            </a:stretch>
          </p:blipFill>
          <p:spPr>
            <a:xfrm>
              <a:off x="9923" y="3603"/>
              <a:ext cx="3576" cy="3652"/>
            </a:xfrm>
            <a:prstGeom prst="rect">
              <a:avLst/>
            </a:prstGeom>
            <a:ln w="12700" cmpd="sng">
              <a:solidFill>
                <a:schemeClr val="accent1">
                  <a:shade val="50000"/>
                </a:schemeClr>
              </a:solidFill>
              <a:prstDash val="solid"/>
            </a:ln>
          </p:spPr>
        </p:pic>
      </p:grpSp>
      <p:sp>
        <p:nvSpPr>
          <p:cNvPr id="4" name="矩形 3"/>
          <p:cNvSpPr/>
          <p:nvPr>
            <p:custDataLst>
              <p:tags r:id="rId7"/>
            </p:custDataLst>
          </p:nvPr>
        </p:nvSpPr>
        <p:spPr>
          <a:xfrm>
            <a:off x="323850" y="84328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8"/>
            </p:custDataLst>
          </p:nvPr>
        </p:nvSpPr>
        <p:spPr>
          <a:xfrm>
            <a:off x="323850" y="170751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custDataLst>
              <p:tags r:id="rId9"/>
            </p:custDataLst>
          </p:nvPr>
        </p:nvSpPr>
        <p:spPr>
          <a:xfrm>
            <a:off x="323850" y="3363595"/>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273040" y="732790"/>
            <a:ext cx="4357370" cy="4005580"/>
            <a:chOff x="6142" y="739"/>
            <a:chExt cx="7730" cy="6604"/>
          </a:xfrm>
        </p:grpSpPr>
        <p:sp>
          <p:nvSpPr>
            <p:cNvPr id="58" name="任意多边形: 形状 57"/>
            <p:cNvSpPr/>
            <p:nvPr>
              <p:custDataLst>
                <p:tags r:id="rId1"/>
              </p:custDataLst>
            </p:nvPr>
          </p:nvSpPr>
          <p:spPr>
            <a:xfrm>
              <a:off x="6142" y="739"/>
              <a:ext cx="7730" cy="6604"/>
            </a:xfrm>
            <a:custGeom>
              <a:avLst/>
              <a:gdLst>
                <a:gd name="connsiteX0" fmla="*/ 0 w 6010852"/>
                <a:gd name="connsiteY0" fmla="*/ 0 h 5134985"/>
                <a:gd name="connsiteX1" fmla="*/ 4207597 w 6010852"/>
                <a:gd name="connsiteY1" fmla="*/ 0 h 5134985"/>
                <a:gd name="connsiteX2" fmla="*/ 4207597 w 6010852"/>
                <a:gd name="connsiteY2" fmla="*/ 1099127 h 5134985"/>
                <a:gd name="connsiteX3" fmla="*/ 6010853 w 6010852"/>
                <a:gd name="connsiteY3" fmla="*/ 1099127 h 5134985"/>
                <a:gd name="connsiteX4" fmla="*/ 6010853 w 6010852"/>
                <a:gd name="connsiteY4" fmla="*/ 5134986 h 5134985"/>
                <a:gd name="connsiteX5" fmla="*/ 1820430 w 6010852"/>
                <a:gd name="connsiteY5" fmla="*/ 5134986 h 5134985"/>
                <a:gd name="connsiteX6" fmla="*/ 1820430 w 6010852"/>
                <a:gd name="connsiteY6" fmla="*/ 4104554 h 5134985"/>
                <a:gd name="connsiteX7" fmla="*/ 0 w 6010852"/>
                <a:gd name="connsiteY7" fmla="*/ 4104554 h 513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0852" h="5134985">
                  <a:moveTo>
                    <a:pt x="0" y="0"/>
                  </a:moveTo>
                  <a:lnTo>
                    <a:pt x="4207597" y="0"/>
                  </a:lnTo>
                  <a:lnTo>
                    <a:pt x="4207597" y="1099127"/>
                  </a:lnTo>
                  <a:lnTo>
                    <a:pt x="6010853" y="1099127"/>
                  </a:lnTo>
                  <a:lnTo>
                    <a:pt x="6010853" y="5134986"/>
                  </a:lnTo>
                  <a:lnTo>
                    <a:pt x="1820430" y="5134986"/>
                  </a:lnTo>
                  <a:lnTo>
                    <a:pt x="1820430" y="4104554"/>
                  </a:lnTo>
                  <a:lnTo>
                    <a:pt x="0" y="4104554"/>
                  </a:lnTo>
                  <a:close/>
                </a:path>
              </a:pathLst>
            </a:custGeom>
            <a:noFill/>
            <a:ln w="50800" cap="flat">
              <a:noFill/>
              <a:prstDash val="solid"/>
              <a:miter/>
            </a:ln>
          </p:spPr>
          <p:txBody>
            <a:bodyPr rtlCol="0" anchor="ctr"/>
            <a:lstStyle/>
            <a:p>
              <a:endParaRPr lang="zh-CN" altLang="en-US"/>
            </a:p>
          </p:txBody>
        </p:sp>
        <p:grpSp>
          <p:nvGrpSpPr>
            <p:cNvPr id="8" name="组合 2"/>
            <p:cNvGrpSpPr/>
            <p:nvPr>
              <p:custDataLst>
                <p:tags r:id="rId2"/>
              </p:custDataLst>
            </p:nvPr>
          </p:nvGrpSpPr>
          <p:grpSpPr>
            <a:xfrm>
              <a:off x="7260" y="1252"/>
              <a:ext cx="5435" cy="5607"/>
              <a:chOff x="9297" y="1743"/>
              <a:chExt cx="7219" cy="7448"/>
            </a:xfrm>
          </p:grpSpPr>
          <p:pic>
            <p:nvPicPr>
              <p:cNvPr id="56" name="图片 55"/>
              <p:cNvPicPr>
                <a:picLocks noChangeAspect="1"/>
              </p:cNvPicPr>
              <p:nvPr>
                <p:custDataLst>
                  <p:tags r:id="rId3"/>
                </p:custDataLst>
              </p:nvPr>
            </p:nvPicPr>
            <p:blipFill>
              <a:blip r:embed="rId4" cstate="print"/>
              <a:srcRect l="1048" r="1048"/>
              <a:stretch>
                <a:fillRect/>
              </a:stretch>
            </p:blipFill>
            <p:spPr>
              <a:xfrm>
                <a:off x="9297" y="1743"/>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a:ln w="12700">
                <a:solidFill>
                  <a:schemeClr val="tx2"/>
                </a:solidFill>
              </a:ln>
            </p:spPr>
          </p:pic>
          <p:pic>
            <p:nvPicPr>
              <p:cNvPr id="57" name="图片 56"/>
              <p:cNvPicPr>
                <a:picLocks noChangeAspect="1"/>
              </p:cNvPicPr>
              <p:nvPr>
                <p:custDataLst>
                  <p:tags r:id="rId5"/>
                </p:custDataLst>
              </p:nvPr>
            </p:nvPicPr>
            <p:blipFill>
              <a:blip r:embed="rId6" cstate="print"/>
              <a:srcRect l="836" r="836"/>
              <a:stretch>
                <a:fillRect/>
              </a:stretch>
            </p:blipFill>
            <p:spPr>
              <a:xfrm>
                <a:off x="10945" y="3620"/>
                <a:ext cx="5571" cy="5571"/>
              </a:xfrm>
              <a:custGeom>
                <a:avLst/>
                <a:gdLst>
                  <a:gd name="connsiteX0" fmla="*/ 0 w 3039774"/>
                  <a:gd name="connsiteY0" fmla="*/ 0 h 3039774"/>
                  <a:gd name="connsiteX1" fmla="*/ 3039774 w 3039774"/>
                  <a:gd name="connsiteY1" fmla="*/ 0 h 3039774"/>
                  <a:gd name="connsiteX2" fmla="*/ 3039774 w 3039774"/>
                  <a:gd name="connsiteY2" fmla="*/ 3039774 h 3039774"/>
                  <a:gd name="connsiteX3" fmla="*/ 0 w 3039774"/>
                  <a:gd name="connsiteY3" fmla="*/ 3039774 h 3039774"/>
                </a:gdLst>
                <a:ahLst/>
                <a:cxnLst>
                  <a:cxn ang="0">
                    <a:pos x="connsiteX0" y="connsiteY0"/>
                  </a:cxn>
                  <a:cxn ang="0">
                    <a:pos x="connsiteX1" y="connsiteY1"/>
                  </a:cxn>
                  <a:cxn ang="0">
                    <a:pos x="connsiteX2" y="connsiteY2"/>
                  </a:cxn>
                  <a:cxn ang="0">
                    <a:pos x="connsiteX3" y="connsiteY3"/>
                  </a:cxn>
                </a:cxnLst>
                <a:rect l="l" t="t" r="r" b="b"/>
                <a:pathLst>
                  <a:path w="3039774" h="3039774">
                    <a:moveTo>
                      <a:pt x="0" y="0"/>
                    </a:moveTo>
                    <a:lnTo>
                      <a:pt x="3039774" y="0"/>
                    </a:lnTo>
                    <a:lnTo>
                      <a:pt x="3039774" y="3039774"/>
                    </a:lnTo>
                    <a:lnTo>
                      <a:pt x="0" y="3039774"/>
                    </a:lnTo>
                    <a:close/>
                  </a:path>
                </a:pathLst>
              </a:custGeom>
              <a:ln w="12700">
                <a:solidFill>
                  <a:srgbClr val="005DA2"/>
                </a:solidFill>
              </a:ln>
            </p:spPr>
          </p:pic>
        </p:grpSp>
      </p:grpSp>
      <p:sp>
        <p:nvSpPr>
          <p:cNvPr id="3" name="文本框 5"/>
          <p:cNvSpPr txBox="1"/>
          <p:nvPr>
            <p:custDataLst>
              <p:tags r:id="rId7"/>
            </p:custDataLst>
          </p:nvPr>
        </p:nvSpPr>
        <p:spPr>
          <a:xfrm>
            <a:off x="827409" y="194855"/>
            <a:ext cx="2871806" cy="546059"/>
          </a:xfrm>
          <a:prstGeom prst="rect">
            <a:avLst/>
          </a:prstGeom>
          <a:noFill/>
        </p:spPr>
        <p:txBody>
          <a:bodyPr wrap="square" lIns="47625" tIns="19050" rIns="47625" bIns="19050" rtlCol="0" anchor="t" anchorCtr="0"/>
          <a:lstStyle/>
          <a:p>
            <a:pPr marL="0" indent="0" algn="l">
              <a:lnSpc>
                <a:spcPct val="11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7" name="Title 6"/>
          <p:cNvSpPr txBox="1"/>
          <p:nvPr>
            <p:custDataLst>
              <p:tags r:id="rId8"/>
            </p:custDataLst>
          </p:nvPr>
        </p:nvSpPr>
        <p:spPr>
          <a:xfrm>
            <a:off x="323215" y="1440180"/>
            <a:ext cx="5579745" cy="3246120"/>
          </a:xfrm>
          <a:prstGeom prst="rect">
            <a:avLst/>
          </a:prstGeom>
          <a:noFill/>
          <a:ln w="3175">
            <a:noFill/>
            <a:prstDash val="dash"/>
          </a:ln>
        </p:spPr>
        <p:txBody>
          <a:bodyPr wrap="square" lIns="47625" tIns="19050" rIns="47625" bIns="19050" anchor="t" anchorCtr="0"/>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indent="0" algn="l" fontAlgn="auto">
              <a:lnSpc>
                <a:spcPct val="150000"/>
              </a:lnSpc>
              <a:spcBef>
                <a:spcPts val="0"/>
              </a:spcBef>
              <a:spcAft>
                <a:spcPts val="800"/>
              </a:spcAft>
              <a:buSzPct val="100000"/>
              <a:buNone/>
            </a:pPr>
            <a:r>
              <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2022年12月，河南省科学技术厅、河南省财政厅联合出台《河南省科技创新券实施细则（试行）》（豫科〔2022〕182号）</a:t>
            </a: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auto">
              <a:lnSpc>
                <a:spcPct val="150000"/>
              </a:lnSpc>
              <a:spcBef>
                <a:spcPts val="0"/>
              </a:spcBef>
              <a:spcAft>
                <a:spcPts val="800"/>
              </a:spcAft>
              <a:buSzPct val="100000"/>
              <a:buNone/>
            </a:pP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l" fontAlgn="auto">
              <a:lnSpc>
                <a:spcPct val="150000"/>
              </a:lnSpc>
              <a:spcBef>
                <a:spcPts val="0"/>
              </a:spcBef>
              <a:spcAft>
                <a:spcPts val="800"/>
              </a:spcAft>
              <a:buSzPct val="100000"/>
              <a:buNone/>
            </a:pPr>
            <a:r>
              <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      2023年1月出台《河南省科研设施和仪器向社会开放共享绩效评价实施细则（试行）》 （豫科〔2023〕2号）</a:t>
            </a:r>
            <a:endParaRPr lang="en-US" altLang="zh-CN" sz="1600" spc="120" dirty="0">
              <a:ln w="3175">
                <a:noFill/>
                <a:prstDash val="dash"/>
              </a:ln>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p:custDataLst>
              <p:tags r:id="rId9"/>
            </p:custDataLst>
          </p:nvPr>
        </p:nvSpPr>
        <p:spPr>
          <a:xfrm>
            <a:off x="539750" y="163576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custDataLst>
              <p:tags r:id="rId10"/>
            </p:custDataLst>
          </p:nvPr>
        </p:nvSpPr>
        <p:spPr>
          <a:xfrm>
            <a:off x="539750" y="3291840"/>
            <a:ext cx="143510" cy="144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A-直角三角形 5"/>
          <p:cNvSpPr/>
          <p:nvPr>
            <p:custDataLst>
              <p:tags r:id="rId1"/>
            </p:custDataLst>
          </p:nvPr>
        </p:nvSpPr>
        <p:spPr>
          <a:xfrm>
            <a:off x="7442359" y="476"/>
            <a:ext cx="1701641" cy="1713548"/>
          </a:xfrm>
          <a:custGeom>
            <a:avLst/>
            <a:gdLst>
              <a:gd name="connsiteX0" fmla="*/ 0 w 2268855"/>
              <a:gd name="connsiteY0" fmla="*/ 0 h 2284730"/>
              <a:gd name="connsiteX1" fmla="*/ 2268855 w 2268855"/>
              <a:gd name="connsiteY1" fmla="*/ 0 h 2284730"/>
              <a:gd name="connsiteX2" fmla="*/ 2268855 w 2268855"/>
              <a:gd name="connsiteY2" fmla="*/ 2284730 h 2284730"/>
            </a:gdLst>
            <a:ahLst/>
            <a:cxnLst>
              <a:cxn ang="0">
                <a:pos x="connsiteX0" y="connsiteY0"/>
              </a:cxn>
              <a:cxn ang="0">
                <a:pos x="connsiteX1" y="connsiteY1"/>
              </a:cxn>
              <a:cxn ang="0">
                <a:pos x="connsiteX2" y="connsiteY2"/>
              </a:cxn>
            </a:cxnLst>
            <a:rect l="l" t="t" r="r" b="b"/>
            <a:pathLst>
              <a:path w="2268855" h="2284730">
                <a:moveTo>
                  <a:pt x="0" y="0"/>
                </a:moveTo>
                <a:lnTo>
                  <a:pt x="2268855" y="0"/>
                </a:lnTo>
                <a:lnTo>
                  <a:pt x="2268855" y="2284730"/>
                </a:lnTo>
                <a:close/>
              </a:path>
            </a:pathLst>
          </a:cu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7" name="PA-直角三角形 8"/>
          <p:cNvSpPr/>
          <p:nvPr>
            <p:custDataLst>
              <p:tags r:id="rId2"/>
            </p:custDataLst>
          </p:nvPr>
        </p:nvSpPr>
        <p:spPr>
          <a:xfrm>
            <a:off x="0" y="4051459"/>
            <a:ext cx="1094899" cy="1092041"/>
          </a:xfrm>
          <a:prstGeom prst="rtTriangle">
            <a:avLst/>
          </a:prstGeom>
          <a:solidFill>
            <a:schemeClr val="lt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latin typeface="微软雅黑" panose="020B0503020204020204" pitchFamily="34" charset="-122"/>
              <a:ea typeface="微软雅黑" panose="020B0503020204020204" pitchFamily="34" charset="-122"/>
            </a:endParaRPr>
          </a:p>
        </p:txBody>
      </p:sp>
      <p:sp>
        <p:nvSpPr>
          <p:cNvPr id="9" name="文本框 1"/>
          <p:cNvSpPr txBox="1"/>
          <p:nvPr>
            <p:custDataLst>
              <p:tags r:id="rId3"/>
            </p:custDataLst>
          </p:nvPr>
        </p:nvSpPr>
        <p:spPr>
          <a:xfrm>
            <a:off x="755650" y="224790"/>
            <a:ext cx="3080385" cy="571500"/>
          </a:xfrm>
          <a:prstGeom prst="rect">
            <a:avLst/>
          </a:prstGeom>
          <a:noFill/>
        </p:spPr>
        <p:txBody>
          <a:bodyPr wrap="square" lIns="47625" tIns="19050" rIns="47625" bIns="19050" rtlCol="0" anchor="t" anchorCtr="0"/>
          <a:lstStyle/>
          <a:p>
            <a:pPr marL="0" indent="0" algn="ctr">
              <a:lnSpc>
                <a:spcPct val="100000"/>
              </a:lnSpc>
              <a:spcBef>
                <a:spcPts val="0"/>
              </a:spcBef>
              <a:spcAft>
                <a:spcPts val="0"/>
              </a:spcAft>
              <a:buSzPct val="100000"/>
              <a:buNone/>
            </a:pPr>
            <a:r>
              <a:rPr lang="zh-CN" altLang="en-US" sz="2000" b="1" spc="140" dirty="0">
                <a:solidFill>
                  <a:schemeClr val="accent1"/>
                </a:solidFill>
                <a:uFillTx/>
                <a:latin typeface="微软雅黑" panose="020B0503020204020204" pitchFamily="34" charset="-122"/>
                <a:ea typeface="微软雅黑" panose="020B0503020204020204" pitchFamily="34" charset="-122"/>
              </a:rPr>
              <a:t>政策出台的背景及意义</a:t>
            </a:r>
            <a:endParaRPr lang="zh-CN" altLang="en-US" sz="2000" b="1" spc="140" dirty="0">
              <a:solidFill>
                <a:schemeClr val="accent1"/>
              </a:solidFill>
              <a:uFillTx/>
              <a:latin typeface="微软雅黑" panose="020B0503020204020204" pitchFamily="34" charset="-122"/>
              <a:ea typeface="微软雅黑" panose="020B0503020204020204" pitchFamily="34" charset="-122"/>
            </a:endParaRPr>
          </a:p>
        </p:txBody>
      </p:sp>
      <p:sp>
        <p:nvSpPr>
          <p:cNvPr id="46" name="圆角矩形 45"/>
          <p:cNvSpPr/>
          <p:nvPr>
            <p:custDataLst>
              <p:tags r:id="rId4"/>
            </p:custDataLst>
          </p:nvPr>
        </p:nvSpPr>
        <p:spPr>
          <a:xfrm>
            <a:off x="1683385" y="897255"/>
            <a:ext cx="5208270" cy="474980"/>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lnSpcReduction="10000"/>
          </a:bodyPr>
          <a:lstStyle/>
          <a:p>
            <a:pPr marL="0" lvl="0" indent="0" algn="l">
              <a:lnSpc>
                <a:spcPct val="120000"/>
              </a:lnSpc>
              <a:spcBef>
                <a:spcPts val="0"/>
              </a:spcBef>
              <a:spcAft>
                <a:spcPts val="800"/>
              </a:spcAft>
              <a:buSzPct val="100000"/>
            </a:pPr>
            <a:r>
              <a:rPr lang="zh-CN" altLang="en-US" sz="1600" b="1" spc="80" dirty="0">
                <a:solidFill>
                  <a:schemeClr val="lt1"/>
                </a:solidFill>
                <a:uFillTx/>
                <a:latin typeface="Arial" panose="020B0604020202020204" pitchFamily="34" charset="0"/>
                <a:ea typeface="微软雅黑" panose="020B0503020204020204" pitchFamily="34" charset="-122"/>
              </a:rPr>
              <a:t>一、更好地推动科研设施与仪器资源的开放共享</a:t>
            </a:r>
            <a:endParaRPr lang="zh-CN" altLang="en-US" sz="1600" b="1" spc="80" dirty="0">
              <a:solidFill>
                <a:schemeClr val="lt1"/>
              </a:solidFill>
              <a:uFillTx/>
              <a:latin typeface="Arial" panose="020B0604020202020204" pitchFamily="34" charset="0"/>
              <a:ea typeface="微软雅黑" panose="020B0503020204020204" pitchFamily="34" charset="-122"/>
            </a:endParaRPr>
          </a:p>
        </p:txBody>
      </p:sp>
      <p:sp>
        <p:nvSpPr>
          <p:cNvPr id="41" name="圆角矩形 40"/>
          <p:cNvSpPr/>
          <p:nvPr>
            <p:custDataLst>
              <p:tags r:id="rId5"/>
            </p:custDataLst>
          </p:nvPr>
        </p:nvSpPr>
        <p:spPr>
          <a:xfrm>
            <a:off x="1683385" y="1564640"/>
            <a:ext cx="5207635" cy="454025"/>
          </a:xfrm>
          <a:prstGeom prst="roundRect">
            <a:avLst>
              <a:gd name="adj" fmla="val 16666"/>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a:bodyPr>
          <a:lstStyle/>
          <a:p>
            <a:pPr marL="0" lvl="0" indent="0" algn="l">
              <a:lnSpc>
                <a:spcPct val="100000"/>
              </a:lnSpc>
              <a:spcBef>
                <a:spcPts val="0"/>
              </a:spcBef>
              <a:spcAft>
                <a:spcPts val="800"/>
              </a:spcAft>
              <a:buSzPct val="100000"/>
            </a:pPr>
            <a:r>
              <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rPr>
              <a:t>二、合理优化资源配置</a:t>
            </a:r>
            <a:endPar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endParaRPr>
          </a:p>
        </p:txBody>
      </p:sp>
      <p:sp>
        <p:nvSpPr>
          <p:cNvPr id="10" name="圆角矩形 1"/>
          <p:cNvSpPr/>
          <p:nvPr>
            <p:custDataLst>
              <p:tags r:id="rId6"/>
            </p:custDataLst>
          </p:nvPr>
        </p:nvSpPr>
        <p:spPr>
          <a:xfrm>
            <a:off x="1692275" y="2202180"/>
            <a:ext cx="5198745" cy="522605"/>
          </a:xfrm>
          <a:prstGeom prst="roundRect">
            <a:avLst>
              <a:gd name="adj" fmla="val 20279"/>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68580" bIns="68580" numCol="1" spcCol="0" rtlCol="0" fromWordArt="0" anchor="ctr" anchorCtr="0" forceAA="0" compatLnSpc="1">
            <a:normAutofit/>
          </a:bodyPr>
          <a:lstStyle/>
          <a:p>
            <a:pPr marL="0" lvl="0" indent="0" algn="l">
              <a:lnSpc>
                <a:spcPct val="120000"/>
              </a:lnSpc>
              <a:spcBef>
                <a:spcPts val="0"/>
              </a:spcBef>
              <a:spcAft>
                <a:spcPts val="800"/>
              </a:spcAft>
              <a:buSzPct val="100000"/>
              <a:buFontTx/>
            </a:pPr>
            <a:r>
              <a:rPr lang="zh-CN" altLang="en-US" sz="1600" b="1" spc="80" dirty="0">
                <a:solidFill>
                  <a:schemeClr val="lt1"/>
                </a:solidFill>
                <a:uFillTx/>
                <a:latin typeface="Arial" panose="020B0604020202020204" pitchFamily="34" charset="0"/>
                <a:ea typeface="微软雅黑" panose="020B0503020204020204" pitchFamily="34" charset="-122"/>
              </a:rPr>
              <a:t>三、充分发挥科学仪器设施效益</a:t>
            </a:r>
            <a:endParaRPr lang="zh-CN" altLang="en-US" sz="1600" b="1" spc="80" dirty="0">
              <a:solidFill>
                <a:schemeClr val="lt1"/>
              </a:solidFill>
              <a:uFillTx/>
              <a:latin typeface="Arial" panose="020B0604020202020204" pitchFamily="34" charset="0"/>
              <a:ea typeface="微软雅黑" panose="020B0503020204020204" pitchFamily="34" charset="-122"/>
            </a:endParaRPr>
          </a:p>
        </p:txBody>
      </p:sp>
      <p:sp>
        <p:nvSpPr>
          <p:cNvPr id="11" name="圆角矩形 2"/>
          <p:cNvSpPr/>
          <p:nvPr>
            <p:custDataLst>
              <p:tags r:id="rId7"/>
            </p:custDataLst>
          </p:nvPr>
        </p:nvSpPr>
        <p:spPr>
          <a:xfrm>
            <a:off x="1683385" y="4272915"/>
            <a:ext cx="5208270" cy="54292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a:bodyPr>
          <a:lstStyle/>
          <a:p>
            <a:pPr marL="0" lvl="0" indent="0" algn="l">
              <a:lnSpc>
                <a:spcPct val="120000"/>
              </a:lnSpc>
              <a:spcBef>
                <a:spcPts val="0"/>
              </a:spcBef>
              <a:spcAft>
                <a:spcPts val="800"/>
              </a:spcAft>
              <a:buSzPct val="100000"/>
            </a:pPr>
            <a:r>
              <a:rPr lang="zh-CN" altLang="en-US" sz="1600" b="1" spc="80" dirty="0">
                <a:solidFill>
                  <a:schemeClr val="dk1">
                    <a:lumMod val="85000"/>
                    <a:lumOff val="15000"/>
                  </a:schemeClr>
                </a:solidFill>
                <a:latin typeface="Arial" panose="020B0604020202020204" pitchFamily="34" charset="0"/>
                <a:ea typeface="微软雅黑" panose="020B0503020204020204" pitchFamily="34" charset="-122"/>
              </a:rPr>
              <a:t>六、提高我省企业科技创新能力</a:t>
            </a:r>
            <a:endParaRPr lang="zh-CN" altLang="en-US" sz="1600" b="1" spc="80" dirty="0">
              <a:solidFill>
                <a:schemeClr val="dk1">
                  <a:lumMod val="85000"/>
                  <a:lumOff val="15000"/>
                </a:schemeClr>
              </a:solidFill>
              <a:latin typeface="Arial" panose="020B0604020202020204" pitchFamily="34" charset="0"/>
              <a:ea typeface="微软雅黑" panose="020B0503020204020204" pitchFamily="34" charset="-122"/>
            </a:endParaRPr>
          </a:p>
        </p:txBody>
      </p:sp>
      <p:sp>
        <p:nvSpPr>
          <p:cNvPr id="12" name="圆角矩形 3"/>
          <p:cNvSpPr/>
          <p:nvPr>
            <p:custDataLst>
              <p:tags r:id="rId8"/>
            </p:custDataLst>
          </p:nvPr>
        </p:nvSpPr>
        <p:spPr>
          <a:xfrm>
            <a:off x="1692275" y="3623310"/>
            <a:ext cx="5198745" cy="467995"/>
          </a:xfrm>
          <a:prstGeom prst="roundRect">
            <a:avLst>
              <a:gd name="adj" fmla="val 16666"/>
            </a:avLst>
          </a:prstGeom>
          <a:gradFill>
            <a:gsLst>
              <a:gs pos="100000">
                <a:schemeClr val="accent1"/>
              </a:gs>
              <a:gs pos="0">
                <a:schemeClr val="accent1">
                  <a:lumMod val="75000"/>
                </a:schemeClr>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normAutofit lnSpcReduction="10000"/>
          </a:bodyPr>
          <a:lstStyle/>
          <a:p>
            <a:pPr marL="0" lvl="0" indent="0" algn="l">
              <a:lnSpc>
                <a:spcPct val="120000"/>
              </a:lnSpc>
              <a:spcBef>
                <a:spcPts val="0"/>
              </a:spcBef>
              <a:spcAft>
                <a:spcPts val="800"/>
              </a:spcAft>
              <a:buSzPct val="100000"/>
            </a:pPr>
            <a:r>
              <a:rPr lang="zh-CN" altLang="en-US" sz="1600" b="1" spc="80" dirty="0">
                <a:solidFill>
                  <a:schemeClr val="lt1"/>
                </a:solidFill>
                <a:latin typeface="Arial" panose="020B0604020202020204" pitchFamily="34" charset="0"/>
                <a:ea typeface="微软雅黑" panose="020B0503020204020204" pitchFamily="34" charset="-122"/>
              </a:rPr>
              <a:t>五、推进跨区域资源协同创新</a:t>
            </a:r>
            <a:endParaRPr lang="zh-CN" altLang="en-US" sz="1600" b="1" spc="80" dirty="0">
              <a:solidFill>
                <a:schemeClr val="lt1"/>
              </a:solidFill>
              <a:latin typeface="Arial" panose="020B0604020202020204" pitchFamily="34" charset="0"/>
              <a:ea typeface="微软雅黑" panose="020B0503020204020204" pitchFamily="34" charset="-122"/>
            </a:endParaRPr>
          </a:p>
        </p:txBody>
      </p:sp>
      <p:sp>
        <p:nvSpPr>
          <p:cNvPr id="13" name="圆角矩形 7"/>
          <p:cNvSpPr/>
          <p:nvPr>
            <p:custDataLst>
              <p:tags r:id="rId9"/>
            </p:custDataLst>
          </p:nvPr>
        </p:nvSpPr>
        <p:spPr>
          <a:xfrm>
            <a:off x="1692275" y="2922905"/>
            <a:ext cx="5199380" cy="511175"/>
          </a:xfrm>
          <a:prstGeom prst="roundRect">
            <a:avLst>
              <a:gd name="adj" fmla="val 20279"/>
            </a:avLst>
          </a:prstGeom>
          <a:gradFill>
            <a:gsLst>
              <a:gs pos="0">
                <a:schemeClr val="accent2">
                  <a:lumMod val="75000"/>
                </a:schemeClr>
              </a:gs>
              <a:gs pos="100000">
                <a:schemeClr val="accent2"/>
              </a:gs>
            </a:gsLst>
            <a:lin ang="7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tIns="68580" bIns="68580" numCol="1" spcCol="0" rtlCol="0" fromWordArt="0" anchor="ctr" anchorCtr="0" forceAA="0" compatLnSpc="1">
            <a:normAutofit/>
          </a:bodyPr>
          <a:lstStyle/>
          <a:p>
            <a:pPr marL="0" lvl="0" indent="0" algn="l">
              <a:lnSpc>
                <a:spcPct val="100000"/>
              </a:lnSpc>
              <a:spcBef>
                <a:spcPts val="0"/>
              </a:spcBef>
              <a:spcAft>
                <a:spcPts val="800"/>
              </a:spcAft>
              <a:buSzPct val="100000"/>
              <a:buFontTx/>
            </a:pPr>
            <a:r>
              <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rPr>
              <a:t>四、服务大众创新创业</a:t>
            </a:r>
            <a:endParaRPr lang="zh-CN" altLang="en-US" sz="1600" b="1" spc="110" dirty="0">
              <a:solidFill>
                <a:schemeClr val="dk1">
                  <a:lumMod val="85000"/>
                  <a:lumOff val="15000"/>
                </a:schemeClr>
              </a:solidFill>
              <a:uFillTx/>
              <a:latin typeface="Arial" panose="020B0604020202020204" pitchFamily="34" charset="0"/>
              <a:ea typeface="微软雅黑" panose="020B0503020204020204" pitchFamily="34" charset="-122"/>
            </a:endParaRPr>
          </a:p>
        </p:txBody>
      </p:sp>
    </p:spTree>
    <p:custDataLst>
      <p:tags r:id="rId10"/>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椭圆 22"/>
          <p:cNvSpPr>
            <a:spLocks noChangeArrowheads="1"/>
          </p:cNvSpPr>
          <p:nvPr/>
        </p:nvSpPr>
        <p:spPr bwMode="auto">
          <a:xfrm>
            <a:off x="8505902" y="294137"/>
            <a:ext cx="432048" cy="432834"/>
          </a:xfrm>
          <a:prstGeom prst="ellipse">
            <a:avLst/>
          </a:prstGeom>
          <a:solidFill>
            <a:srgbClr val="92D05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创新</a:t>
            </a:r>
            <a:endParaRPr lang="zh-CN" altLang="en-US" sz="1200" b="1" dirty="0">
              <a:solidFill>
                <a:srgbClr val="FFFFFF"/>
              </a:solidFill>
              <a:latin typeface="Calibri" panose="020F0502020204030204" pitchFamily="34" charset="0"/>
            </a:endParaRPr>
          </a:p>
        </p:txBody>
      </p:sp>
      <p:sp>
        <p:nvSpPr>
          <p:cNvPr id="85" name="椭圆 65"/>
          <p:cNvSpPr>
            <a:spLocks noChangeArrowheads="1"/>
          </p:cNvSpPr>
          <p:nvPr/>
        </p:nvSpPr>
        <p:spPr bwMode="auto">
          <a:xfrm>
            <a:off x="8060999" y="294530"/>
            <a:ext cx="432048" cy="432048"/>
          </a:xfrm>
          <a:prstGeom prst="ellipse">
            <a:avLst/>
          </a:prstGeom>
          <a:solidFill>
            <a:srgbClr val="F79600"/>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服务</a:t>
            </a:r>
            <a:endParaRPr lang="zh-CN" altLang="en-US" b="1" dirty="0">
              <a:solidFill>
                <a:srgbClr val="FFFFFF"/>
              </a:solidFill>
              <a:latin typeface="Calibri" panose="020F0502020204030204" pitchFamily="34" charset="0"/>
            </a:endParaRPr>
          </a:p>
        </p:txBody>
      </p:sp>
      <p:sp>
        <p:nvSpPr>
          <p:cNvPr id="86" name="椭圆 16"/>
          <p:cNvSpPr>
            <a:spLocks noChangeArrowheads="1"/>
          </p:cNvSpPr>
          <p:nvPr/>
        </p:nvSpPr>
        <p:spPr bwMode="auto">
          <a:xfrm>
            <a:off x="7173919" y="294137"/>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050" b="1" dirty="0">
                <a:solidFill>
                  <a:srgbClr val="FFFFFF"/>
                </a:solidFill>
                <a:latin typeface="Calibri" panose="020F0502020204030204" pitchFamily="34" charset="0"/>
              </a:rPr>
              <a:t>开</a:t>
            </a:r>
            <a:r>
              <a:rPr lang="zh-CN" altLang="en-US" sz="1050" b="1" dirty="0" smtClean="0">
                <a:solidFill>
                  <a:srgbClr val="FFFFFF"/>
                </a:solidFill>
                <a:latin typeface="Calibri" panose="020F0502020204030204" pitchFamily="34" charset="0"/>
              </a:rPr>
              <a:t>放</a:t>
            </a:r>
            <a:endParaRPr lang="zh-CN" altLang="en-US" sz="1400" b="1" dirty="0">
              <a:solidFill>
                <a:srgbClr val="FFFFFF"/>
              </a:solidFill>
              <a:latin typeface="Calibri" panose="020F0502020204030204" pitchFamily="34" charset="0"/>
            </a:endParaRPr>
          </a:p>
        </p:txBody>
      </p:sp>
      <p:sp>
        <p:nvSpPr>
          <p:cNvPr id="87" name="椭圆 16"/>
          <p:cNvSpPr>
            <a:spLocks noChangeArrowheads="1"/>
          </p:cNvSpPr>
          <p:nvPr/>
        </p:nvSpPr>
        <p:spPr bwMode="auto">
          <a:xfrm>
            <a:off x="7628166" y="294137"/>
            <a:ext cx="432833" cy="432834"/>
          </a:xfrm>
          <a:prstGeom prst="ellipse">
            <a:avLst/>
          </a:prstGeom>
          <a:solidFill>
            <a:srgbClr val="3992DB"/>
          </a:solidFill>
          <a:ln>
            <a:noFill/>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smtClean="0">
                <a:solidFill>
                  <a:srgbClr val="FFFFFF"/>
                </a:solidFill>
                <a:latin typeface="Calibri" panose="020F0502020204030204" pitchFamily="34" charset="0"/>
              </a:rPr>
              <a:t>共享</a:t>
            </a:r>
            <a:endParaRPr lang="zh-CN" altLang="en-US" b="1" dirty="0">
              <a:solidFill>
                <a:srgbClr val="FFFFFF"/>
              </a:solidFill>
              <a:latin typeface="Calibri" panose="020F0502020204030204" pitchFamily="34" charset="0"/>
            </a:endParaRPr>
          </a:p>
        </p:txBody>
      </p:sp>
      <p:pic>
        <p:nvPicPr>
          <p:cNvPr id="37" name="Picture 2" descr="C:\Users\Administrator\Desktop\我的临时文档\折页拼版.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475865" y="263230"/>
            <a:ext cx="532011" cy="467103"/>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p:cNvGrpSpPr/>
          <p:nvPr/>
        </p:nvGrpSpPr>
        <p:grpSpPr>
          <a:xfrm>
            <a:off x="611505" y="263525"/>
            <a:ext cx="3161665" cy="662305"/>
            <a:chOff x="963" y="415"/>
            <a:chExt cx="4979" cy="1043"/>
          </a:xfrm>
        </p:grpSpPr>
        <p:sp>
          <p:nvSpPr>
            <p:cNvPr id="15" name="Text Placeholder 4"/>
            <p:cNvSpPr txBox="1"/>
            <p:nvPr/>
          </p:nvSpPr>
          <p:spPr>
            <a:xfrm>
              <a:off x="963" y="676"/>
              <a:ext cx="3553" cy="78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34" name="矩形 33"/>
            <p:cNvSpPr/>
            <p:nvPr/>
          </p:nvSpPr>
          <p:spPr>
            <a:xfrm>
              <a:off x="1820" y="763"/>
              <a:ext cx="1187" cy="400"/>
            </a:xfrm>
            <a:prstGeom prst="rect">
              <a:avLst/>
            </a:prstGeom>
          </p:spPr>
          <p:txBody>
            <a:bodyPr wrap="none" lIns="68571" tIns="34285" rIns="68571" bIns="34285">
              <a:spAutoFit/>
            </a:bodyPr>
            <a:lstStyle/>
            <a:p>
              <a:pPr algn="r"/>
              <a:r>
                <a:rPr lang="zh-CN" altLang="en-US" sz="1200" b="1" dirty="0" smtClean="0">
                  <a:solidFill>
                    <a:schemeClr val="tx1">
                      <a:lumMod val="65000"/>
                      <a:lumOff val="35000"/>
                    </a:schemeClr>
                  </a:solidFill>
                  <a:latin typeface="微软雅黑" panose="020B0503020204020204" pitchFamily="34" charset="-122"/>
                  <a:ea typeface="微软雅黑" panose="020B0503020204020204" pitchFamily="34" charset="-122"/>
                </a:rPr>
                <a:t>仪器共享</a:t>
              </a:r>
              <a:endParaRPr lang="en-US" altLang="zh-CN" sz="1200" b="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Freeform 176"/>
            <p:cNvSpPr/>
            <p:nvPr/>
          </p:nvSpPr>
          <p:spPr bwMode="auto">
            <a:xfrm>
              <a:off x="1052" y="415"/>
              <a:ext cx="718" cy="729"/>
            </a:xfrm>
            <a:custGeom>
              <a:avLst/>
              <a:gdLst>
                <a:gd name="T0" fmla="*/ 128 w 252"/>
                <a:gd name="T1" fmla="*/ 114 h 256"/>
                <a:gd name="T2" fmla="*/ 86 w 252"/>
                <a:gd name="T3" fmla="*/ 101 h 256"/>
                <a:gd name="T4" fmla="*/ 69 w 252"/>
                <a:gd name="T5" fmla="*/ 91 h 256"/>
                <a:gd name="T6" fmla="*/ 62 w 252"/>
                <a:gd name="T7" fmla="*/ 108 h 256"/>
                <a:gd name="T8" fmla="*/ 60 w 252"/>
                <a:gd name="T9" fmla="*/ 126 h 256"/>
                <a:gd name="T10" fmla="*/ 61 w 252"/>
                <a:gd name="T11" fmla="*/ 140 h 256"/>
                <a:gd name="T12" fmla="*/ 70 w 252"/>
                <a:gd name="T13" fmla="*/ 164 h 256"/>
                <a:gd name="T14" fmla="*/ 89 w 252"/>
                <a:gd name="T15" fmla="*/ 183 h 256"/>
                <a:gd name="T16" fmla="*/ 113 w 252"/>
                <a:gd name="T17" fmla="*/ 192 h 256"/>
                <a:gd name="T18" fmla="*/ 127 w 252"/>
                <a:gd name="T19" fmla="*/ 194 h 256"/>
                <a:gd name="T20" fmla="*/ 143 w 252"/>
                <a:gd name="T21" fmla="*/ 192 h 256"/>
                <a:gd name="T22" fmla="*/ 157 w 252"/>
                <a:gd name="T23" fmla="*/ 187 h 256"/>
                <a:gd name="T24" fmla="*/ 170 w 252"/>
                <a:gd name="T25" fmla="*/ 178 h 256"/>
                <a:gd name="T26" fmla="*/ 180 w 252"/>
                <a:gd name="T27" fmla="*/ 168 h 256"/>
                <a:gd name="T28" fmla="*/ 164 w 252"/>
                <a:gd name="T29" fmla="*/ 168 h 256"/>
                <a:gd name="T30" fmla="*/ 153 w 252"/>
                <a:gd name="T31" fmla="*/ 165 h 256"/>
                <a:gd name="T32" fmla="*/ 145 w 252"/>
                <a:gd name="T33" fmla="*/ 160 h 256"/>
                <a:gd name="T34" fmla="*/ 140 w 252"/>
                <a:gd name="T35" fmla="*/ 152 h 256"/>
                <a:gd name="T36" fmla="*/ 138 w 252"/>
                <a:gd name="T37" fmla="*/ 142 h 256"/>
                <a:gd name="T38" fmla="*/ 252 w 252"/>
                <a:gd name="T39" fmla="*/ 142 h 256"/>
                <a:gd name="T40" fmla="*/ 252 w 252"/>
                <a:gd name="T41" fmla="*/ 147 h 256"/>
                <a:gd name="T42" fmla="*/ 248 w 252"/>
                <a:gd name="T43" fmla="*/ 156 h 256"/>
                <a:gd name="T44" fmla="*/ 240 w 252"/>
                <a:gd name="T45" fmla="*/ 164 h 256"/>
                <a:gd name="T46" fmla="*/ 231 w 252"/>
                <a:gd name="T47" fmla="*/ 168 h 256"/>
                <a:gd name="T48" fmla="*/ 209 w 252"/>
                <a:gd name="T49" fmla="*/ 168 h 256"/>
                <a:gd name="T50" fmla="*/ 204 w 252"/>
                <a:gd name="T51" fmla="*/ 177 h 256"/>
                <a:gd name="T52" fmla="*/ 191 w 252"/>
                <a:gd name="T53" fmla="*/ 192 h 256"/>
                <a:gd name="T54" fmla="*/ 175 w 252"/>
                <a:gd name="T55" fmla="*/ 204 h 256"/>
                <a:gd name="T56" fmla="*/ 158 w 252"/>
                <a:gd name="T57" fmla="*/ 213 h 256"/>
                <a:gd name="T58" fmla="*/ 148 w 252"/>
                <a:gd name="T59" fmla="*/ 235 h 256"/>
                <a:gd name="T60" fmla="*/ 167 w 252"/>
                <a:gd name="T61" fmla="*/ 235 h 256"/>
                <a:gd name="T62" fmla="*/ 171 w 252"/>
                <a:gd name="T63" fmla="*/ 237 h 256"/>
                <a:gd name="T64" fmla="*/ 175 w 252"/>
                <a:gd name="T65" fmla="*/ 242 h 256"/>
                <a:gd name="T66" fmla="*/ 179 w 252"/>
                <a:gd name="T67" fmla="*/ 253 h 256"/>
                <a:gd name="T68" fmla="*/ 75 w 252"/>
                <a:gd name="T69" fmla="*/ 256 h 256"/>
                <a:gd name="T70" fmla="*/ 75 w 252"/>
                <a:gd name="T71" fmla="*/ 253 h 256"/>
                <a:gd name="T72" fmla="*/ 76 w 252"/>
                <a:gd name="T73" fmla="*/ 242 h 256"/>
                <a:gd name="T74" fmla="*/ 82 w 252"/>
                <a:gd name="T75" fmla="*/ 237 h 256"/>
                <a:gd name="T76" fmla="*/ 86 w 252"/>
                <a:gd name="T77" fmla="*/ 235 h 256"/>
                <a:gd name="T78" fmla="*/ 106 w 252"/>
                <a:gd name="T79" fmla="*/ 216 h 256"/>
                <a:gd name="T80" fmla="*/ 92 w 252"/>
                <a:gd name="T81" fmla="*/ 212 h 256"/>
                <a:gd name="T82" fmla="*/ 66 w 252"/>
                <a:gd name="T83" fmla="*/ 195 h 256"/>
                <a:gd name="T84" fmla="*/ 47 w 252"/>
                <a:gd name="T85" fmla="*/ 172 h 256"/>
                <a:gd name="T86" fmla="*/ 36 w 252"/>
                <a:gd name="T87" fmla="*/ 143 h 256"/>
                <a:gd name="T88" fmla="*/ 35 w 252"/>
                <a:gd name="T89" fmla="*/ 126 h 256"/>
                <a:gd name="T90" fmla="*/ 38 w 252"/>
                <a:gd name="T91" fmla="*/ 101 h 256"/>
                <a:gd name="T92" fmla="*/ 48 w 252"/>
                <a:gd name="T93" fmla="*/ 79 h 256"/>
                <a:gd name="T94" fmla="*/ 47 w 252"/>
                <a:gd name="T95" fmla="*/ 66 h 256"/>
                <a:gd name="T96" fmla="*/ 28 w 252"/>
                <a:gd name="T97" fmla="*/ 56 h 256"/>
                <a:gd name="T98" fmla="*/ 31 w 252"/>
                <a:gd name="T99" fmla="*/ 0 h 256"/>
                <a:gd name="T100" fmla="*/ 49 w 252"/>
                <a:gd name="T101" fmla="*/ 21 h 256"/>
                <a:gd name="T102" fmla="*/ 71 w 252"/>
                <a:gd name="T103" fmla="*/ 23 h 256"/>
                <a:gd name="T104" fmla="*/ 110 w 252"/>
                <a:gd name="T105" fmla="*/ 57 h 256"/>
                <a:gd name="T106" fmla="*/ 153 w 252"/>
                <a:gd name="T107" fmla="*/ 70 h 256"/>
                <a:gd name="T108" fmla="*/ 147 w 252"/>
                <a:gd name="T109" fmla="*/ 1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2" h="256">
                  <a:moveTo>
                    <a:pt x="123" y="123"/>
                  </a:moveTo>
                  <a:lnTo>
                    <a:pt x="128" y="114"/>
                  </a:lnTo>
                  <a:lnTo>
                    <a:pt x="89" y="92"/>
                  </a:lnTo>
                  <a:lnTo>
                    <a:pt x="86" y="101"/>
                  </a:lnTo>
                  <a:lnTo>
                    <a:pt x="69" y="91"/>
                  </a:lnTo>
                  <a:lnTo>
                    <a:pt x="69" y="91"/>
                  </a:lnTo>
                  <a:lnTo>
                    <a:pt x="65" y="100"/>
                  </a:lnTo>
                  <a:lnTo>
                    <a:pt x="62" y="108"/>
                  </a:lnTo>
                  <a:lnTo>
                    <a:pt x="60" y="117"/>
                  </a:lnTo>
                  <a:lnTo>
                    <a:pt x="60" y="126"/>
                  </a:lnTo>
                  <a:lnTo>
                    <a:pt x="60" y="126"/>
                  </a:lnTo>
                  <a:lnTo>
                    <a:pt x="61" y="140"/>
                  </a:lnTo>
                  <a:lnTo>
                    <a:pt x="65" y="153"/>
                  </a:lnTo>
                  <a:lnTo>
                    <a:pt x="70" y="164"/>
                  </a:lnTo>
                  <a:lnTo>
                    <a:pt x="79" y="174"/>
                  </a:lnTo>
                  <a:lnTo>
                    <a:pt x="89" y="183"/>
                  </a:lnTo>
                  <a:lnTo>
                    <a:pt x="100" y="188"/>
                  </a:lnTo>
                  <a:lnTo>
                    <a:pt x="113" y="192"/>
                  </a:lnTo>
                  <a:lnTo>
                    <a:pt x="127" y="194"/>
                  </a:lnTo>
                  <a:lnTo>
                    <a:pt x="127" y="194"/>
                  </a:lnTo>
                  <a:lnTo>
                    <a:pt x="135" y="194"/>
                  </a:lnTo>
                  <a:lnTo>
                    <a:pt x="143" y="192"/>
                  </a:lnTo>
                  <a:lnTo>
                    <a:pt x="151" y="190"/>
                  </a:lnTo>
                  <a:lnTo>
                    <a:pt x="157" y="187"/>
                  </a:lnTo>
                  <a:lnTo>
                    <a:pt x="164" y="183"/>
                  </a:lnTo>
                  <a:lnTo>
                    <a:pt x="170" y="178"/>
                  </a:lnTo>
                  <a:lnTo>
                    <a:pt x="175" y="173"/>
                  </a:lnTo>
                  <a:lnTo>
                    <a:pt x="180" y="168"/>
                  </a:lnTo>
                  <a:lnTo>
                    <a:pt x="164" y="168"/>
                  </a:lnTo>
                  <a:lnTo>
                    <a:pt x="164" y="168"/>
                  </a:lnTo>
                  <a:lnTo>
                    <a:pt x="158" y="168"/>
                  </a:lnTo>
                  <a:lnTo>
                    <a:pt x="153" y="165"/>
                  </a:lnTo>
                  <a:lnTo>
                    <a:pt x="149" y="164"/>
                  </a:lnTo>
                  <a:lnTo>
                    <a:pt x="145" y="160"/>
                  </a:lnTo>
                  <a:lnTo>
                    <a:pt x="141" y="156"/>
                  </a:lnTo>
                  <a:lnTo>
                    <a:pt x="140" y="152"/>
                  </a:lnTo>
                  <a:lnTo>
                    <a:pt x="138" y="147"/>
                  </a:lnTo>
                  <a:lnTo>
                    <a:pt x="138" y="142"/>
                  </a:lnTo>
                  <a:lnTo>
                    <a:pt x="138" y="142"/>
                  </a:lnTo>
                  <a:lnTo>
                    <a:pt x="252" y="142"/>
                  </a:lnTo>
                  <a:lnTo>
                    <a:pt x="252" y="142"/>
                  </a:lnTo>
                  <a:lnTo>
                    <a:pt x="252" y="147"/>
                  </a:lnTo>
                  <a:lnTo>
                    <a:pt x="249" y="152"/>
                  </a:lnTo>
                  <a:lnTo>
                    <a:pt x="248" y="156"/>
                  </a:lnTo>
                  <a:lnTo>
                    <a:pt x="244" y="160"/>
                  </a:lnTo>
                  <a:lnTo>
                    <a:pt x="240" y="164"/>
                  </a:lnTo>
                  <a:lnTo>
                    <a:pt x="236" y="165"/>
                  </a:lnTo>
                  <a:lnTo>
                    <a:pt x="231" y="168"/>
                  </a:lnTo>
                  <a:lnTo>
                    <a:pt x="226" y="168"/>
                  </a:lnTo>
                  <a:lnTo>
                    <a:pt x="209" y="168"/>
                  </a:lnTo>
                  <a:lnTo>
                    <a:pt x="209" y="168"/>
                  </a:lnTo>
                  <a:lnTo>
                    <a:pt x="204" y="177"/>
                  </a:lnTo>
                  <a:lnTo>
                    <a:pt x="199" y="185"/>
                  </a:lnTo>
                  <a:lnTo>
                    <a:pt x="191" y="192"/>
                  </a:lnTo>
                  <a:lnTo>
                    <a:pt x="184" y="199"/>
                  </a:lnTo>
                  <a:lnTo>
                    <a:pt x="175" y="204"/>
                  </a:lnTo>
                  <a:lnTo>
                    <a:pt x="167" y="209"/>
                  </a:lnTo>
                  <a:lnTo>
                    <a:pt x="158" y="213"/>
                  </a:lnTo>
                  <a:lnTo>
                    <a:pt x="148" y="216"/>
                  </a:lnTo>
                  <a:lnTo>
                    <a:pt x="148" y="235"/>
                  </a:lnTo>
                  <a:lnTo>
                    <a:pt x="148" y="235"/>
                  </a:lnTo>
                  <a:lnTo>
                    <a:pt x="167" y="235"/>
                  </a:lnTo>
                  <a:lnTo>
                    <a:pt x="167" y="235"/>
                  </a:lnTo>
                  <a:lnTo>
                    <a:pt x="171" y="237"/>
                  </a:lnTo>
                  <a:lnTo>
                    <a:pt x="174" y="239"/>
                  </a:lnTo>
                  <a:lnTo>
                    <a:pt x="175" y="242"/>
                  </a:lnTo>
                  <a:lnTo>
                    <a:pt x="178" y="246"/>
                  </a:lnTo>
                  <a:lnTo>
                    <a:pt x="179" y="253"/>
                  </a:lnTo>
                  <a:lnTo>
                    <a:pt x="179" y="256"/>
                  </a:lnTo>
                  <a:lnTo>
                    <a:pt x="75" y="256"/>
                  </a:lnTo>
                  <a:lnTo>
                    <a:pt x="75" y="256"/>
                  </a:lnTo>
                  <a:lnTo>
                    <a:pt x="75" y="253"/>
                  </a:lnTo>
                  <a:lnTo>
                    <a:pt x="75" y="246"/>
                  </a:lnTo>
                  <a:lnTo>
                    <a:pt x="76" y="242"/>
                  </a:lnTo>
                  <a:lnTo>
                    <a:pt x="79" y="239"/>
                  </a:lnTo>
                  <a:lnTo>
                    <a:pt x="82" y="237"/>
                  </a:lnTo>
                  <a:lnTo>
                    <a:pt x="86" y="235"/>
                  </a:lnTo>
                  <a:lnTo>
                    <a:pt x="86" y="235"/>
                  </a:lnTo>
                  <a:lnTo>
                    <a:pt x="106" y="235"/>
                  </a:lnTo>
                  <a:lnTo>
                    <a:pt x="106" y="216"/>
                  </a:lnTo>
                  <a:lnTo>
                    <a:pt x="106" y="216"/>
                  </a:lnTo>
                  <a:lnTo>
                    <a:pt x="92" y="212"/>
                  </a:lnTo>
                  <a:lnTo>
                    <a:pt x="78" y="204"/>
                  </a:lnTo>
                  <a:lnTo>
                    <a:pt x="66" y="195"/>
                  </a:lnTo>
                  <a:lnTo>
                    <a:pt x="56" y="185"/>
                  </a:lnTo>
                  <a:lnTo>
                    <a:pt x="47" y="172"/>
                  </a:lnTo>
                  <a:lnTo>
                    <a:pt x="40" y="157"/>
                  </a:lnTo>
                  <a:lnTo>
                    <a:pt x="36" y="143"/>
                  </a:lnTo>
                  <a:lnTo>
                    <a:pt x="35" y="126"/>
                  </a:lnTo>
                  <a:lnTo>
                    <a:pt x="35" y="126"/>
                  </a:lnTo>
                  <a:lnTo>
                    <a:pt x="35" y="114"/>
                  </a:lnTo>
                  <a:lnTo>
                    <a:pt x="38" y="101"/>
                  </a:lnTo>
                  <a:lnTo>
                    <a:pt x="43" y="90"/>
                  </a:lnTo>
                  <a:lnTo>
                    <a:pt x="48" y="79"/>
                  </a:lnTo>
                  <a:lnTo>
                    <a:pt x="41" y="75"/>
                  </a:lnTo>
                  <a:lnTo>
                    <a:pt x="47" y="66"/>
                  </a:lnTo>
                  <a:lnTo>
                    <a:pt x="28" y="56"/>
                  </a:lnTo>
                  <a:lnTo>
                    <a:pt x="28" y="56"/>
                  </a:lnTo>
                  <a:lnTo>
                    <a:pt x="0" y="52"/>
                  </a:lnTo>
                  <a:lnTo>
                    <a:pt x="31" y="0"/>
                  </a:lnTo>
                  <a:lnTo>
                    <a:pt x="49" y="21"/>
                  </a:lnTo>
                  <a:lnTo>
                    <a:pt x="49" y="21"/>
                  </a:lnTo>
                  <a:lnTo>
                    <a:pt x="67" y="31"/>
                  </a:lnTo>
                  <a:lnTo>
                    <a:pt x="71" y="23"/>
                  </a:lnTo>
                  <a:lnTo>
                    <a:pt x="115" y="48"/>
                  </a:lnTo>
                  <a:lnTo>
                    <a:pt x="110" y="57"/>
                  </a:lnTo>
                  <a:lnTo>
                    <a:pt x="149" y="79"/>
                  </a:lnTo>
                  <a:lnTo>
                    <a:pt x="153" y="70"/>
                  </a:lnTo>
                  <a:lnTo>
                    <a:pt x="177" y="83"/>
                  </a:lnTo>
                  <a:lnTo>
                    <a:pt x="147" y="136"/>
                  </a:lnTo>
                  <a:lnTo>
                    <a:pt x="123" y="123"/>
                  </a:lnTo>
                  <a:close/>
                </a:path>
              </a:pathLst>
            </a:custGeom>
            <a:solidFill>
              <a:srgbClr val="005DA2"/>
            </a:solidFill>
            <a:ln>
              <a:noFill/>
            </a:ln>
          </p:spPr>
          <p:txBody>
            <a:bodyPr vert="horz" wrap="square" lIns="91440" tIns="45720" rIns="91440" bIns="45720" numCol="1" anchor="t" anchorCtr="0" compatLnSpc="1"/>
            <a:lstStyle/>
            <a:p>
              <a:endParaRPr lang="zh-CN" altLang="en-US"/>
            </a:p>
          </p:txBody>
        </p:sp>
        <p:sp>
          <p:nvSpPr>
            <p:cNvPr id="44" name="矩形 43"/>
            <p:cNvSpPr/>
            <p:nvPr/>
          </p:nvSpPr>
          <p:spPr>
            <a:xfrm>
              <a:off x="2772" y="676"/>
              <a:ext cx="3171" cy="497"/>
            </a:xfrm>
            <a:prstGeom prst="rect">
              <a:avLst/>
            </a:prstGeom>
          </p:spPr>
          <p:txBody>
            <a:bodyPr wrap="square" lIns="68571" tIns="34285" rIns="68571" bIns="34285">
              <a:spAutoFit/>
            </a:bodyPr>
            <a:lstStyle/>
            <a:p>
              <a:pPr algn="r"/>
              <a:r>
                <a:rPr lang="en-US" altLang="zh-CN" sz="1600" b="1" i="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600" b="1" i="1" dirty="0" smtClean="0">
                  <a:solidFill>
                    <a:schemeClr val="tx1">
                      <a:lumMod val="65000"/>
                      <a:lumOff val="35000"/>
                    </a:schemeClr>
                  </a:solidFill>
                  <a:latin typeface="微软雅黑" panose="020B0503020204020204" pitchFamily="34" charset="-122"/>
                  <a:ea typeface="微软雅黑" panose="020B0503020204020204" pitchFamily="34" charset="-122"/>
                </a:rPr>
                <a:t>www.hniss.cn</a:t>
              </a:r>
              <a:endParaRPr lang="en-US" altLang="zh-CN" sz="1200" b="1" i="1"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0" name="矩形 69"/>
          <p:cNvSpPr/>
          <p:nvPr>
            <p:custDataLst>
              <p:tags r:id="rId2"/>
            </p:custDataLst>
          </p:nvPr>
        </p:nvSpPr>
        <p:spPr>
          <a:xfrm>
            <a:off x="3614902" y="2043599"/>
            <a:ext cx="2827147" cy="346249"/>
          </a:xfrm>
          <a:prstGeom prst="rect">
            <a:avLst/>
          </a:prstGeom>
          <a:ln w="15875">
            <a:noFill/>
          </a:ln>
        </p:spPr>
        <p:txBody>
          <a:bodyPr wrap="square" lIns="68580" tIns="34290" rIns="68580" bIns="34290">
            <a:spAutoFit/>
          </a:bodyPr>
          <a:lstStyle/>
          <a:p>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693545" y="988695"/>
            <a:ext cx="4052570" cy="1213485"/>
            <a:chOff x="4741" y="3950"/>
            <a:chExt cx="6382" cy="1911"/>
          </a:xfrm>
        </p:grpSpPr>
        <p:sp>
          <p:nvSpPr>
            <p:cNvPr id="10" name="TextBox 5"/>
            <p:cNvSpPr txBox="1"/>
            <p:nvPr>
              <p:custDataLst>
                <p:tags r:id="rId3"/>
              </p:custDataLst>
            </p:nvPr>
          </p:nvSpPr>
          <p:spPr>
            <a:xfrm>
              <a:off x="6807" y="3950"/>
              <a:ext cx="1565" cy="963"/>
            </a:xfrm>
            <a:prstGeom prst="rect">
              <a:avLst/>
            </a:prstGeom>
            <a:noFill/>
          </p:spPr>
          <p:txBody>
            <a:bodyPr wrap="none" rtlCol="0">
              <a:noAutofit/>
            </a:bodyPr>
            <a:lstStyle/>
            <a:p>
              <a:r>
                <a:rPr lang="en-US" altLang="zh-CN" sz="3600" b="1" dirty="0" smtClean="0">
                  <a:solidFill>
                    <a:srgbClr val="0070C0"/>
                  </a:solidFill>
                  <a:latin typeface="微软雅黑" panose="020B0503020204020204" pitchFamily="34" charset="-122"/>
                  <a:ea typeface="微软雅黑" panose="020B0503020204020204" pitchFamily="34" charset="-122"/>
                </a:rPr>
                <a:t>P</a:t>
              </a:r>
              <a:r>
                <a:rPr lang="en-US" altLang="zh-CN" sz="2000" b="1" dirty="0" smtClean="0">
                  <a:solidFill>
                    <a:srgbClr val="0070C0"/>
                  </a:solidFill>
                  <a:latin typeface="微软雅黑" panose="020B0503020204020204" pitchFamily="34" charset="-122"/>
                  <a:ea typeface="微软雅黑" panose="020B0503020204020204" pitchFamily="34" charset="-122"/>
                </a:rPr>
                <a:t>art</a:t>
              </a:r>
              <a:endParaRPr lang="en-US" altLang="zh-CN" sz="2000" b="1" dirty="0" smtClean="0">
                <a:solidFill>
                  <a:srgbClr val="0070C0"/>
                </a:solidFill>
                <a:latin typeface="微软雅黑" panose="020B0503020204020204" pitchFamily="34" charset="-122"/>
                <a:ea typeface="微软雅黑" panose="020B0503020204020204" pitchFamily="34" charset="-122"/>
              </a:endParaRPr>
            </a:p>
          </p:txBody>
        </p:sp>
        <p:sp>
          <p:nvSpPr>
            <p:cNvPr id="12" name="TextBox 8"/>
            <p:cNvSpPr txBox="1"/>
            <p:nvPr>
              <p:custDataLst>
                <p:tags r:id="rId4"/>
              </p:custDataLst>
            </p:nvPr>
          </p:nvSpPr>
          <p:spPr>
            <a:xfrm>
              <a:off x="8157" y="4137"/>
              <a:ext cx="880" cy="725"/>
            </a:xfrm>
            <a:prstGeom prst="rect">
              <a:avLst/>
            </a:prstGeom>
            <a:noFill/>
          </p:spPr>
          <p:txBody>
            <a:bodyPr wrap="none" rtlCol="0">
              <a:spAutoFit/>
            </a:bodyPr>
            <a:lstStyle/>
            <a:p>
              <a:r>
                <a:rPr lang="en-US" altLang="zh-CN" sz="2400" b="1" dirty="0" smtClean="0">
                  <a:solidFill>
                    <a:srgbClr val="0070C0"/>
                  </a:solidFill>
                  <a:latin typeface="微软雅黑" panose="020B0503020204020204" pitchFamily="34" charset="-122"/>
                  <a:ea typeface="微软雅黑" panose="020B0503020204020204" pitchFamily="34" charset="-122"/>
                </a:rPr>
                <a:t>02</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cxnSp>
          <p:nvCxnSpPr>
            <p:cNvPr id="16" name="直接连接符 15"/>
            <p:cNvCxnSpPr/>
            <p:nvPr>
              <p:custDataLst>
                <p:tags r:id="rId5"/>
              </p:custDataLst>
            </p:nvPr>
          </p:nvCxnSpPr>
          <p:spPr>
            <a:xfrm>
              <a:off x="6756" y="4954"/>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6"/>
              </p:custDataLst>
            </p:nvPr>
          </p:nvCxnSpPr>
          <p:spPr>
            <a:xfrm>
              <a:off x="6756" y="5861"/>
              <a:ext cx="4367"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741" y="4157"/>
              <a:ext cx="1598" cy="1454"/>
              <a:chOff x="3010287" y="2639522"/>
              <a:chExt cx="1014700" cy="923402"/>
            </a:xfrm>
          </p:grpSpPr>
          <p:sp>
            <p:nvSpPr>
              <p:cNvPr id="19" name="圆角矩形 18"/>
              <p:cNvSpPr/>
              <p:nvPr>
                <p:custDataLst>
                  <p:tags r:id="rId7"/>
                </p:custDataLst>
              </p:nvPr>
            </p:nvSpPr>
            <p:spPr>
              <a:xfrm>
                <a:off x="3010287" y="2639522"/>
                <a:ext cx="1014700" cy="92340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custDataLst>
                  <p:tags r:id="rId8"/>
                </p:custDataLst>
              </p:nvPr>
            </p:nvPicPr>
            <p:blipFill>
              <a:blip r:embed="rId9" cstate="print">
                <a:biLevel thresh="25000"/>
                <a:extLst>
                  <a:ext uri="{28A0092B-C50C-407E-A947-70E740481C1C}">
                    <a14:useLocalDpi xmlns:a14="http://schemas.microsoft.com/office/drawing/2010/main" val="0"/>
                  </a:ext>
                </a:extLst>
              </a:blip>
              <a:stretch>
                <a:fillRect/>
              </a:stretch>
            </p:blipFill>
            <p:spPr>
              <a:xfrm>
                <a:off x="3169032" y="2695409"/>
                <a:ext cx="828016" cy="808453"/>
              </a:xfrm>
              <a:prstGeom prst="rect">
                <a:avLst/>
              </a:prstGeom>
            </p:spPr>
          </p:pic>
        </p:grpSp>
      </p:grpSp>
      <p:sp>
        <p:nvSpPr>
          <p:cNvPr id="22" name="文本框 21"/>
          <p:cNvSpPr txBox="1"/>
          <p:nvPr>
            <p:custDataLst>
              <p:tags r:id="rId10"/>
            </p:custDataLst>
          </p:nvPr>
        </p:nvSpPr>
        <p:spPr>
          <a:xfrm>
            <a:off x="2929890" y="1323975"/>
            <a:ext cx="3160395" cy="953135"/>
          </a:xfrm>
          <a:prstGeom prst="rect">
            <a:avLst/>
          </a:prstGeom>
          <a:noFill/>
        </p:spPr>
        <p:txBody>
          <a:bodyPr wrap="square" rtlCol="0">
            <a:noAutofit/>
          </a:bodyPr>
          <a:lstStyle/>
          <a:p>
            <a:pPr algn="just">
              <a:lnSpc>
                <a:spcPct val="200000"/>
              </a:lnSpc>
            </a:pPr>
            <a:r>
              <a:rPr lang="zh-CN" altLang="en-US" sz="2800" b="1" dirty="0" smtClean="0">
                <a:solidFill>
                  <a:srgbClr val="0070C0"/>
                </a:solidFill>
                <a:latin typeface="微软雅黑" panose="020B0503020204020204" pitchFamily="34" charset="-122"/>
                <a:ea typeface="微软雅黑" panose="020B0503020204020204" pitchFamily="34" charset="-122"/>
                <a:sym typeface="+mn-ea"/>
              </a:rPr>
              <a:t>绩效评价政策解读</a:t>
            </a:r>
            <a:endParaRPr lang="zh-CN" altLang="en-US" sz="2800" b="1" dirty="0" smtClean="0">
              <a:solidFill>
                <a:srgbClr val="3992DB"/>
              </a:solidFill>
              <a:latin typeface="微软雅黑" panose="020B0503020204020204" pitchFamily="34" charset="-122"/>
              <a:ea typeface="微软雅黑" panose="020B0503020204020204" pitchFamily="34" charset="-122"/>
              <a:sym typeface="+mn-ea"/>
            </a:endParaRPr>
          </a:p>
        </p:txBody>
      </p:sp>
      <p:sp>
        <p:nvSpPr>
          <p:cNvPr id="23" name="五角星 22"/>
          <p:cNvSpPr/>
          <p:nvPr>
            <p:custDataLst>
              <p:tags r:id="rId11"/>
            </p:custDataLst>
          </p:nvPr>
        </p:nvSpPr>
        <p:spPr>
          <a:xfrm>
            <a:off x="2954655" y="2330450"/>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custDataLst>
              <p:tags r:id="rId12"/>
            </p:custDataLst>
          </p:nvPr>
        </p:nvSpPr>
        <p:spPr>
          <a:xfrm>
            <a:off x="2958465" y="268160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6"/>
          <p:cNvSpPr/>
          <p:nvPr>
            <p:custDataLst>
              <p:tags r:id="rId13"/>
            </p:custDataLst>
          </p:nvPr>
        </p:nvSpPr>
        <p:spPr>
          <a:xfrm>
            <a:off x="2958465" y="296989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custDataLst>
              <p:tags r:id="rId14"/>
            </p:custDataLst>
          </p:nvPr>
        </p:nvSpPr>
        <p:spPr>
          <a:xfrm>
            <a:off x="2954655" y="332168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custDataLst>
              <p:tags r:id="rId15"/>
            </p:custDataLst>
          </p:nvPr>
        </p:nvSpPr>
        <p:spPr>
          <a:xfrm>
            <a:off x="2954655" y="365696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custDataLst>
              <p:tags r:id="rId16"/>
            </p:custDataLst>
          </p:nvPr>
        </p:nvSpPr>
        <p:spPr>
          <a:xfrm>
            <a:off x="2954655" y="398462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custDataLst>
              <p:tags r:id="rId17"/>
            </p:custDataLst>
          </p:nvPr>
        </p:nvSpPr>
        <p:spPr>
          <a:xfrm>
            <a:off x="2954655" y="4272915"/>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五角星 37"/>
          <p:cNvSpPr/>
          <p:nvPr>
            <p:custDataLst>
              <p:tags r:id="rId18"/>
            </p:custDataLst>
          </p:nvPr>
        </p:nvSpPr>
        <p:spPr>
          <a:xfrm>
            <a:off x="2954655" y="4560570"/>
            <a:ext cx="180340" cy="180340"/>
          </a:xfrm>
          <a:prstGeom prst="star5">
            <a:avLst/>
          </a:prstGeom>
          <a:ln>
            <a:solidFill>
              <a:srgbClr val="399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custDataLst>
              <p:tags r:id="rId19"/>
            </p:custDataLst>
          </p:nvPr>
        </p:nvSpPr>
        <p:spPr>
          <a:xfrm>
            <a:off x="3138805" y="2205355"/>
            <a:ext cx="3843655" cy="2444115"/>
          </a:xfrm>
          <a:prstGeom prst="rect">
            <a:avLst/>
          </a:prstGeom>
          <a:noFill/>
        </p:spPr>
        <p:txBody>
          <a:bodyPr wrap="square" rtlCol="0">
            <a:noAutofit/>
          </a:bodyPr>
          <a:lstStyle/>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开展绩效评价的必要性</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组织实施绩效评价主管部门</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接受绩效评价的对象</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绩效评价原则、周期、内容、方式</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绩效评价的流程</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奖励与监督</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400" b="1" dirty="0">
                <a:solidFill>
                  <a:srgbClr val="005DA2"/>
                </a:solidFill>
                <a:latin typeface="微软雅黑" panose="020B0503020204020204" pitchFamily="34" charset="-122"/>
                <a:ea typeface="微软雅黑" panose="020B0503020204020204" pitchFamily="34" charset="-122"/>
              </a:rPr>
              <a:t>  </a:t>
            </a:r>
            <a:r>
              <a:rPr lang="zh-CN" altLang="zh-CN" sz="1400" b="1" dirty="0">
                <a:solidFill>
                  <a:srgbClr val="005DA2"/>
                </a:solidFill>
                <a:latin typeface="微软雅黑" panose="020B0503020204020204" pitchFamily="34" charset="-122"/>
                <a:ea typeface="微软雅黑" panose="020B0503020204020204" pitchFamily="34" charset="-122"/>
              </a:rPr>
              <a:t>评价指标体</a:t>
            </a:r>
            <a:r>
              <a:rPr lang="zh-CN" altLang="zh-CN" sz="1400" b="1" dirty="0" smtClean="0">
                <a:solidFill>
                  <a:srgbClr val="005DA2"/>
                </a:solidFill>
                <a:latin typeface="微软雅黑" panose="020B0503020204020204" pitchFamily="34" charset="-122"/>
                <a:ea typeface="微软雅黑" panose="020B0503020204020204" pitchFamily="34" charset="-122"/>
              </a:rPr>
              <a:t>系</a:t>
            </a:r>
            <a:r>
              <a:rPr lang="zh-CN" altLang="en-US" sz="1400" b="1" dirty="0" smtClean="0">
                <a:solidFill>
                  <a:srgbClr val="005DA2"/>
                </a:solidFill>
                <a:latin typeface="微软雅黑" panose="020B0503020204020204" pitchFamily="34" charset="-122"/>
                <a:ea typeface="微软雅黑" panose="020B0503020204020204" pitchFamily="34" charset="-122"/>
              </a:rPr>
              <a:t>与规范填报申报书</a:t>
            </a:r>
            <a:endParaRPr lang="zh-CN" altLang="zh-CN" sz="1400" b="1" dirty="0">
              <a:solidFill>
                <a:srgbClr val="005DA2"/>
              </a:solidFill>
              <a:latin typeface="微软雅黑" panose="020B0503020204020204" pitchFamily="34" charset="-122"/>
              <a:ea typeface="微软雅黑" panose="020B0503020204020204" pitchFamily="34" charset="-122"/>
            </a:endParaRPr>
          </a:p>
          <a:p>
            <a:pPr indent="0" fontAlgn="auto">
              <a:lnSpc>
                <a:spcPct val="150000"/>
              </a:lnSpc>
            </a:pPr>
            <a:r>
              <a:rPr lang="zh-CN" altLang="zh-CN" sz="1400" b="1" dirty="0">
                <a:solidFill>
                  <a:srgbClr val="005DA2"/>
                </a:solidFill>
                <a:latin typeface="微软雅黑" panose="020B0503020204020204" pitchFamily="34" charset="-122"/>
                <a:ea typeface="微软雅黑" panose="020B0503020204020204" pitchFamily="34" charset="-122"/>
              </a:rPr>
              <a:t>《绩效评价实施细则》与《管理办法》的变化</a:t>
            </a:r>
            <a:endParaRPr lang="zh-CN" altLang="zh-CN" sz="1400" b="1" dirty="0">
              <a:solidFill>
                <a:srgbClr val="005D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p:cNvSpPr txBox="1"/>
          <p:nvPr>
            <p:custDataLst>
              <p:tags r:id="rId1"/>
            </p:custDataLst>
          </p:nvPr>
        </p:nvSpPr>
        <p:spPr>
          <a:xfrm>
            <a:off x="755654" y="195584"/>
            <a:ext cx="8229657" cy="457200"/>
          </a:xfrm>
          <a:prstGeom prst="rect">
            <a:avLst/>
          </a:prstGeom>
          <a:noFill/>
        </p:spPr>
        <p:txBody>
          <a:bodyPr wrap="square" lIns="47625" tIns="19050" rIns="47625" bIns="19050" rtlCol="0" anchor="ctr" anchorCtr="0"/>
          <a:lstStyle/>
          <a:p>
            <a:pPr marL="0" indent="0" algn="l">
              <a:lnSpc>
                <a:spcPct val="100000"/>
              </a:lnSpc>
              <a:spcBef>
                <a:spcPts val="0"/>
              </a:spcBef>
              <a:spcAft>
                <a:spcPts val="0"/>
              </a:spcAft>
              <a:buSzPct val="100000"/>
              <a:buNone/>
            </a:pPr>
            <a:r>
              <a:rPr lang="zh-CN" altLang="en-US" sz="2000" b="1" spc="120" dirty="0">
                <a:solidFill>
                  <a:schemeClr val="accent1"/>
                </a:solidFill>
                <a:uFillTx/>
                <a:latin typeface="微软雅黑" panose="020B0503020204020204" pitchFamily="34" charset="-122"/>
                <a:ea typeface="微软雅黑" panose="020B0503020204020204" pitchFamily="34" charset="-122"/>
              </a:rPr>
              <a:t>开展绩效评价的必要性</a:t>
            </a:r>
            <a:endParaRPr lang="zh-CN" altLang="en-US" sz="2000" b="1" spc="120" dirty="0">
              <a:solidFill>
                <a:schemeClr val="accent1"/>
              </a:solidFill>
              <a:uFillTx/>
              <a:latin typeface="微软雅黑" panose="020B0503020204020204" pitchFamily="34" charset="-122"/>
              <a:ea typeface="微软雅黑" panose="020B0503020204020204" pitchFamily="34" charset="-122"/>
            </a:endParaRPr>
          </a:p>
        </p:txBody>
      </p:sp>
      <p:sp>
        <p:nvSpPr>
          <p:cNvPr id="65" name="Freeform 4"/>
          <p:cNvSpPr/>
          <p:nvPr>
            <p:custDataLst>
              <p:tags r:id="rId2"/>
            </p:custDataLst>
          </p:nvPr>
        </p:nvSpPr>
        <p:spPr>
          <a:xfrm>
            <a:off x="908355" y="1143227"/>
            <a:ext cx="3378101" cy="3085651"/>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7" name="任意多边形: 形状 6"/>
          <p:cNvSpPr/>
          <p:nvPr>
            <p:custDataLst>
              <p:tags r:id="rId3"/>
            </p:custDataLst>
          </p:nvPr>
        </p:nvSpPr>
        <p:spPr>
          <a:xfrm>
            <a:off x="902971" y="2172899"/>
            <a:ext cx="522647" cy="1039803"/>
          </a:xfrm>
          <a:custGeom>
            <a:avLst/>
            <a:gdLst>
              <a:gd name="connsiteX0" fmla="*/ 2582 w 491532"/>
              <a:gd name="connsiteY0" fmla="*/ 0 h 977900"/>
              <a:gd name="connsiteX1" fmla="*/ 491532 w 491532"/>
              <a:gd name="connsiteY1" fmla="*/ 488950 h 977900"/>
              <a:gd name="connsiteX2" fmla="*/ 2582 w 491532"/>
              <a:gd name="connsiteY2" fmla="*/ 977900 h 977900"/>
              <a:gd name="connsiteX3" fmla="*/ 0 w 491532"/>
              <a:gd name="connsiteY3" fmla="*/ 977640 h 977900"/>
              <a:gd name="connsiteX4" fmla="*/ 0 w 491532"/>
              <a:gd name="connsiteY4" fmla="*/ 260 h 97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32" h="977900">
                <a:moveTo>
                  <a:pt x="2582" y="0"/>
                </a:moveTo>
                <a:cubicBezTo>
                  <a:pt x="272622" y="0"/>
                  <a:pt x="491532" y="218910"/>
                  <a:pt x="491532" y="488950"/>
                </a:cubicBezTo>
                <a:cubicBezTo>
                  <a:pt x="491532" y="758990"/>
                  <a:pt x="272622" y="977900"/>
                  <a:pt x="2582" y="977900"/>
                </a:cubicBezTo>
                <a:lnTo>
                  <a:pt x="0" y="977640"/>
                </a:lnTo>
                <a:lnTo>
                  <a:pt x="0" y="2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13"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4"/>
            </p:custDataLst>
          </p:nvPr>
        </p:nvSpPr>
        <p:spPr>
          <a:xfrm>
            <a:off x="900537" y="2324122"/>
            <a:ext cx="465266" cy="723855"/>
          </a:xfrm>
          <a:prstGeom prst="rect">
            <a:avLst/>
          </a:prstGeom>
          <a:noFill/>
        </p:spPr>
        <p:txBody>
          <a:bodyPr wrap="square" rtlCol="0" anchor="ctr">
            <a:normAutofit/>
          </a:bodyPr>
          <a:lstStyle/>
          <a:p>
            <a:r>
              <a:rPr lang="en-US" sz="2400" spc="300" dirty="0">
                <a:solidFill>
                  <a:schemeClr val="lt1"/>
                </a:solidFill>
                <a:latin typeface="Arial" panose="020B0604020202020204" pitchFamily="34" charset="0"/>
                <a:ea typeface="微软雅黑" panose="020B0503020204020204" pitchFamily="34" charset="-122"/>
                <a:cs typeface="Montserrat Black"/>
              </a:rPr>
              <a:t>1</a:t>
            </a:r>
            <a:endParaRPr lang="en-US" sz="2400" spc="300" dirty="0">
              <a:solidFill>
                <a:schemeClr val="lt1"/>
              </a:solidFill>
              <a:latin typeface="Arial" panose="020B0604020202020204" pitchFamily="34" charset="0"/>
              <a:ea typeface="微软雅黑" panose="020B0503020204020204" pitchFamily="34" charset="-122"/>
              <a:cs typeface="Montserrat Black"/>
            </a:endParaRPr>
          </a:p>
        </p:txBody>
      </p:sp>
      <p:sp>
        <p:nvSpPr>
          <p:cNvPr id="15" name="TextBox 21"/>
          <p:cNvSpPr txBox="1"/>
          <p:nvPr>
            <p:custDataLst>
              <p:tags r:id="rId5"/>
            </p:custDataLst>
          </p:nvPr>
        </p:nvSpPr>
        <p:spPr>
          <a:xfrm>
            <a:off x="1425575" y="1851660"/>
            <a:ext cx="2591435" cy="1818640"/>
          </a:xfrm>
          <a:prstGeom prst="rect">
            <a:avLst/>
          </a:prstGeom>
          <a:noFill/>
        </p:spPr>
        <p:txBody>
          <a:bodyPr wrap="square" rtlCol="0" anchor="ctr">
            <a:normAutofit/>
          </a:bodyPr>
          <a:lstStyle/>
          <a:p>
            <a:pPr marL="0" lvl="0" indent="0" algn="l">
              <a:lnSpc>
                <a:spcPct val="120000"/>
              </a:lnSpc>
              <a:spcBef>
                <a:spcPts val="0"/>
              </a:spcBef>
              <a:spcAft>
                <a:spcPts val="800"/>
              </a:spcAft>
              <a:buSzPct val="100000"/>
            </a:pPr>
            <a:r>
              <a:rPr sz="1400" b="1" spc="14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重点是考核管理单位主体责任落实情况。（56号文、136号文</a:t>
            </a:r>
            <a:r>
              <a:rPr sz="900" b="1" spc="140" dirty="0">
                <a:solidFill>
                  <a:schemeClr val="tx1"/>
                </a:solidFill>
                <a:uFillTx/>
                <a:latin typeface="微软雅黑" panose="020B0503020204020204" pitchFamily="34" charset="-122"/>
                <a:ea typeface="微软雅黑" panose="020B0503020204020204" pitchFamily="34" charset="-122"/>
                <a:cs typeface="微软雅黑" panose="020B0503020204020204" pitchFamily="34" charset="-122"/>
              </a:rPr>
              <a:t>）</a:t>
            </a:r>
            <a:r>
              <a:rPr sz="1200" spc="140" dirty="0">
                <a:solidFill>
                  <a:schemeClr val="tx1">
                    <a:lumMod val="75000"/>
                    <a:lumOff val="25000"/>
                  </a:schemeClr>
                </a:solidFill>
                <a:uFillTx/>
                <a:latin typeface="Arial" panose="020B0604020202020204" pitchFamily="34" charset="0"/>
                <a:ea typeface="微软雅黑" panose="020B0503020204020204" pitchFamily="34" charset="-122"/>
              </a:rPr>
              <a:t> </a:t>
            </a:r>
            <a:endParaRPr sz="1200" spc="14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17" name="Rectangle 29"/>
          <p:cNvSpPr/>
          <p:nvPr>
            <p:custDataLst>
              <p:tags r:id="rId6"/>
            </p:custDataLst>
          </p:nvPr>
        </p:nvSpPr>
        <p:spPr>
          <a:xfrm>
            <a:off x="1476031" y="1572604"/>
            <a:ext cx="2376181" cy="48530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200" b="1" spc="140" dirty="0">
                <a:solidFill>
                  <a:schemeClr val="tx1">
                    <a:lumMod val="75000"/>
                    <a:lumOff val="25000"/>
                  </a:schemeClr>
                </a:solidFill>
                <a:uFillTx/>
                <a:latin typeface="微软雅黑" panose="020B0503020204020204" pitchFamily="34" charset="-122"/>
                <a:ea typeface="微软雅黑" panose="020B0503020204020204" pitchFamily="34" charset="-122"/>
              </a:rPr>
              <a:t>目的</a:t>
            </a:r>
            <a:endParaRPr lang="en-US" altLang="zh-CN" sz="2200" b="1" spc="140" dirty="0">
              <a:solidFill>
                <a:schemeClr val="tx1">
                  <a:lumMod val="75000"/>
                  <a:lumOff val="25000"/>
                </a:schemeClr>
              </a:solidFill>
              <a:uFillTx/>
              <a:latin typeface="微软雅黑" panose="020B0503020204020204" pitchFamily="34" charset="-122"/>
              <a:ea typeface="微软雅黑" panose="020B0503020204020204" pitchFamily="34" charset="-122"/>
            </a:endParaRPr>
          </a:p>
        </p:txBody>
      </p:sp>
      <p:sp>
        <p:nvSpPr>
          <p:cNvPr id="97" name="Freeform 19"/>
          <p:cNvSpPr/>
          <p:nvPr>
            <p:custDataLst>
              <p:tags r:id="rId7"/>
            </p:custDataLst>
          </p:nvPr>
        </p:nvSpPr>
        <p:spPr>
          <a:xfrm>
            <a:off x="4865366" y="1143224"/>
            <a:ext cx="3378097" cy="3085651"/>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p>
        </p:txBody>
      </p:sp>
      <p:sp>
        <p:nvSpPr>
          <p:cNvPr id="4" name="任意多边形: 形状 20"/>
          <p:cNvSpPr/>
          <p:nvPr>
            <p:custDataLst>
              <p:tags r:id="rId8"/>
            </p:custDataLst>
          </p:nvPr>
        </p:nvSpPr>
        <p:spPr>
          <a:xfrm>
            <a:off x="4859978" y="2172899"/>
            <a:ext cx="522647" cy="1039803"/>
          </a:xfrm>
          <a:custGeom>
            <a:avLst/>
            <a:gdLst>
              <a:gd name="connsiteX0" fmla="*/ 2582 w 491532"/>
              <a:gd name="connsiteY0" fmla="*/ 0 h 977900"/>
              <a:gd name="connsiteX1" fmla="*/ 491532 w 491532"/>
              <a:gd name="connsiteY1" fmla="*/ 488950 h 977900"/>
              <a:gd name="connsiteX2" fmla="*/ 2582 w 491532"/>
              <a:gd name="connsiteY2" fmla="*/ 977900 h 977900"/>
              <a:gd name="connsiteX3" fmla="*/ 0 w 491532"/>
              <a:gd name="connsiteY3" fmla="*/ 977640 h 977900"/>
              <a:gd name="connsiteX4" fmla="*/ 0 w 491532"/>
              <a:gd name="connsiteY4" fmla="*/ 260 h 977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532" h="977900">
                <a:moveTo>
                  <a:pt x="2582" y="0"/>
                </a:moveTo>
                <a:cubicBezTo>
                  <a:pt x="272622" y="0"/>
                  <a:pt x="491532" y="218910"/>
                  <a:pt x="491532" y="488950"/>
                </a:cubicBezTo>
                <a:cubicBezTo>
                  <a:pt x="491532" y="758990"/>
                  <a:pt x="272622" y="977900"/>
                  <a:pt x="2582" y="977900"/>
                </a:cubicBezTo>
                <a:lnTo>
                  <a:pt x="0" y="977640"/>
                </a:lnTo>
                <a:lnTo>
                  <a:pt x="0" y="26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sp>
        <p:nvSpPr>
          <p:cNvPr id="22"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9"/>
            </p:custDataLst>
          </p:nvPr>
        </p:nvSpPr>
        <p:spPr>
          <a:xfrm>
            <a:off x="4857543" y="2324122"/>
            <a:ext cx="465266" cy="723855"/>
          </a:xfrm>
          <a:prstGeom prst="rect">
            <a:avLst/>
          </a:prstGeom>
          <a:noFill/>
        </p:spPr>
        <p:txBody>
          <a:bodyPr wrap="square" rtlCol="0" anchor="ctr">
            <a:normAutofit/>
          </a:bodyPr>
          <a:lstStyle/>
          <a:p>
            <a:r>
              <a:rPr lang="en-US" sz="2400" spc="300" dirty="0">
                <a:solidFill>
                  <a:schemeClr val="accent1"/>
                </a:solidFill>
                <a:latin typeface="Arial" panose="020B0604020202020204" pitchFamily="34" charset="0"/>
                <a:ea typeface="微软雅黑" panose="020B0503020204020204" pitchFamily="34" charset="-122"/>
                <a:cs typeface="Montserrat Black"/>
              </a:rPr>
              <a:t>2</a:t>
            </a:r>
            <a:endParaRPr lang="en-US" sz="2400" spc="300" dirty="0">
              <a:solidFill>
                <a:schemeClr val="accent1"/>
              </a:solidFill>
              <a:latin typeface="Arial" panose="020B0604020202020204" pitchFamily="34" charset="0"/>
              <a:ea typeface="微软雅黑" panose="020B0503020204020204" pitchFamily="34" charset="-122"/>
              <a:cs typeface="Montserrat Black"/>
            </a:endParaRPr>
          </a:p>
        </p:txBody>
      </p:sp>
      <p:sp>
        <p:nvSpPr>
          <p:cNvPr id="23" name="TextBox 21"/>
          <p:cNvSpPr txBox="1"/>
          <p:nvPr>
            <p:custDataLst>
              <p:tags r:id="rId10"/>
            </p:custDataLst>
          </p:nvPr>
        </p:nvSpPr>
        <p:spPr>
          <a:xfrm>
            <a:off x="5427530" y="2072359"/>
            <a:ext cx="2381689" cy="1818917"/>
          </a:xfrm>
          <a:prstGeom prst="rect">
            <a:avLst/>
          </a:prstGeom>
          <a:noFill/>
        </p:spPr>
        <p:txBody>
          <a:bodyPr wrap="square" rtlCol="0" anchor="ctr">
            <a:normAutofit lnSpcReduction="10000"/>
          </a:bodyPr>
          <a:lstStyle/>
          <a:p>
            <a:pPr marL="0" lvl="0" indent="0" algn="l">
              <a:lnSpc>
                <a:spcPct val="120000"/>
              </a:lnSpc>
              <a:spcBef>
                <a:spcPts val="0"/>
              </a:spcBef>
              <a:spcAft>
                <a:spcPts val="800"/>
              </a:spcAft>
              <a:buSzPct val="100000"/>
            </a:pPr>
            <a:r>
              <a:rPr lang="en-US" altLang="zh-CN" sz="1200" b="1" spc="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管理单位是科研设施和仪器向社会开放的责任主体，要强化法人责任，切实履行开放职责”、“各行政主管部门要切实履行对管理单位开放情况的管理和监督职责，实施年度考核，把开放水平和结果作为年度考核的重要内容”。</a:t>
            </a:r>
            <a:endParaRPr lang="en-US" altLang="zh-CN" sz="1200" b="1" spc="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Rectangle 29"/>
          <p:cNvSpPr/>
          <p:nvPr>
            <p:custDataLst>
              <p:tags r:id="rId11"/>
            </p:custDataLst>
          </p:nvPr>
        </p:nvSpPr>
        <p:spPr>
          <a:xfrm>
            <a:off x="5433038" y="1572604"/>
            <a:ext cx="2376181" cy="485304"/>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200"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rPr>
              <a:t>56号文规定</a:t>
            </a:r>
            <a:endParaRPr lang="en-US" altLang="zh-CN" sz="2200" b="1" spc="140" dirty="0">
              <a:solidFill>
                <a:schemeClr val="lt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Tree>
    <p:custDataLst>
      <p:tags r:id="rId12"/>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28770_3*l_h_i*1_3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101.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70_3*l_h_f*1_3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28770_3*l_h_i*1_3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diagram20228770_3*l_h_i*1_3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28770_3*l_h_i*1_4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105.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70_3*l_h_f*1_4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28770_3*l_h_i*1_4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diagram20228770_3*l_h_i*1_4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108.xml><?xml version="1.0" encoding="utf-8"?>
<p:tagLst xmlns:p="http://schemas.openxmlformats.org/presentationml/2006/main">
  <p:tag name="KSO_WM_BEAUTIFY_FLAG" val="#wm#"/>
  <p:tag name="KSO_WM_TEMPLATE_CATEGORY" val="diagram"/>
  <p:tag name="KSO_WM_TEMPLATE_INDEX" val="20212699"/>
  <p:tag name="KSO_WM_SLIDE_ID" val="diagram2021269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7*48"/>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8_1*i*3"/>
  <p:tag name="KSO_WM_TEMPLATE_CATEGORY" val="diagram"/>
  <p:tag name="KSO_WM_TEMPLATE_INDEX" val="20212308"/>
  <p:tag name="KSO_WM_UNIT_LAYERLEVEL" val="1"/>
  <p:tag name="KSO_WM_TAG_VERSION" val="1.0"/>
  <p:tag name="KSO_WM_BEAUTIFY_FLAG" val="#wm#"/>
  <p:tag name="KSO_WM_UNIT_BLOCK" val="0"/>
  <p:tag name="KSO_WM_UNIT_SM_LIMIT_TYPE" val="1"/>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UNIT_DEC_AREA_ID" val="d5b40817ac0b46399ce6168549b75b5b"/>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5f9fc8f458547e5288195a1d"/>
  <p:tag name="KSO_WM_TEMPLATE_ASSEMBLE_GROUPID" val="5f9fc8f458547e5288195a1d"/>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wm#"/>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11.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0807_4*l_h_f*1_1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2.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0807_4*l_h_f*1_2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3.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10807_4*l_h_f*1_3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4.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10807_4*l_h_f*1_4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5.xml><?xml version="1.0" encoding="utf-8"?>
<p:tagLst xmlns:p="http://schemas.openxmlformats.org/presentationml/2006/main">
  <p:tag name="KSO_WM_UNIT_SUBTYPE" val="a"/>
  <p:tag name="KSO_WM_UNIT_PRESET_TEXT" val="单击此处添加文本"/>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10807_4*l_h_f*1_5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
  <p:tag name="KSO_WM_UNIT_TEXT_FILL_TYPE" val="1"/>
  <p:tag name="KSO_WM_UNIT_USESOURCEFORMAT_APPLY" val="1"/>
</p:tagLst>
</file>

<file path=ppt/tags/tag116.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0807_4*l_h_a*1_2_1"/>
  <p:tag name="KSO_WM_TEMPLATE_CATEGORY" val="diagram"/>
  <p:tag name="KSO_WM_TEMPLATE_INDEX" val="20210807"/>
  <p:tag name="KSO_WM_UNIT_LAYERLEVEL" val="1_1_1"/>
  <p:tag name="KSO_WM_TAG_VERSION" val="1.0"/>
  <p:tag name="KSO_WM_BEAUTIFY_FLAG" val=""/>
  <p:tag name="KSO_WM_UNIT_TEXT_FILL_FORE_SCHEMECOLOR_INDEX_BRIGHTNESS" val="0"/>
  <p:tag name="KSO_WM_UNIT_TEXT_FILL_FORE_SCHEMECOLOR_INDEX" val="15"/>
  <p:tag name="KSO_WM_UNIT_TEXT_FILL_TYPE" val="1"/>
  <p:tag name="KSO_WM_UNIT_USESOURCEFORMAT_APPLY" val="1"/>
</p:tagLst>
</file>

<file path=ppt/tags/tag117.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10807_4*l_h_a*1_3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18.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diagram20210807_4*l_h_a*1_4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19.xml><?xml version="1.0" encoding="utf-8"?>
<p:tagLst xmlns:p="http://schemas.openxmlformats.org/presentationml/2006/main">
  <p:tag name="KSO_WM_UNIT_ISCONTENTSTITLE" val="0"/>
  <p:tag name="KSO_WM_UNIT_ISNUMDGMTITLE" val="0"/>
  <p:tag name="KSO_WM_UNIT_PRESET_TEXT" val="添加标题"/>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a"/>
  <p:tag name="KSO_WM_UNIT_INDEX" val="1_5_1"/>
  <p:tag name="KSO_WM_UNIT_ID" val="diagram20210807_4*l_h_a*1_5_1"/>
  <p:tag name="KSO_WM_TEMPLATE_CATEGORY" val="diagram"/>
  <p:tag name="KSO_WM_TEMPLATE_INDEX" val="20210807"/>
  <p:tag name="KSO_WM_UNIT_LAYERLEVEL" val="1_1_1"/>
  <p:tag name="KSO_WM_TAG_VERSION" val="1.0"/>
  <p:tag name="KSO_WM_BEAUTIFY_FLAG" val="#wm#"/>
  <p:tag name="KSO_WM_UNIT_TEXT_FILL_FORE_SCHEMECOLOR_INDEX_BRIGHTNESS" val="0"/>
  <p:tag name="KSO_WM_UNIT_TEXT_FILL_FORE_SCHEMECOLOR_INDEX" val="15"/>
  <p:tag name="KSO_WM_UNIT_TEXT_FILL_TYPE" val="1"/>
  <p:tag name="KSO_WM_UNIT_USESOURCEFORMAT_APPLY" val="1"/>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SLIDE_ID" val="diagram2021230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3"/>
  <p:tag name="KSO_WM_SLIDE_POSITION" val="0*-1"/>
  <p:tag name="KSO_WM_TAG_VERSION" val="1.0"/>
  <p:tag name="KSO_WM_BEAUTIFY_FLAG" val="#wm#"/>
  <p:tag name="KSO_WM_TEMPLATE_CATEGORY" val="diagram"/>
  <p:tag name="KSO_WM_TEMPLATE_INDEX" val="20212308"/>
  <p:tag name="KSO_WM_SLIDE_LAYOUT" val="a_b_d"/>
  <p:tag name="KSO_WM_SLIDE_LAYOUT_CNT" val="1_1_1"/>
  <p:tag name="KSO_WM_SLIDE_LAYOUT_INFO" val="{&quot;backgroundInfo&quot;:[{&quot;bottom&quot;:0,&quot;bottomAbs&quot;:false,&quot;left&quot;:0,&quot;leftAbs&quot;:false,&quot;right&quot;:0,&quot;rightAbs&quot;:false,&quot;top&quot;:0,&quot;topAbs&quot;:false,&quot;type&quot;:&quot;general&quot;}],&quot;id&quot;:&quot;2020-11-02T16:53:09&quot;,&quot;maxSize&quot;:{&quot;size1&quot;:31.1},&quot;minSize&quot;:{&quot;size1&quot;:20},&quot;normalSize&quot;:{&quot;size1&quot;:28.092577922778773},&quot;subLayout&quot;:[{&quot;id&quot;:&quot;2020-11-02T16:53:09&quot;,&quot;margin&quot;:{&quot;bottom&quot;:0.21199998259544373,&quot;left&quot;:1.6929999589920044,&quot;right&quot;:1.6929999589920044,&quot;top&quot;:1.6929999589920044},&quot;type&quot;:0},{&quot;id&quot;:&quot;2020-11-02T16:53:09&quot;,&quot;margin&quot;:{&quot;bottom&quot;:1.6929999589920044,&quot;left&quot;:1.6929999589920044,&quot;right&quot;:1.6929999589920044,&quot;top&quot;:0.4230000674724579},&quot;type&quot;:0}],&quot;type&quot;:0}"/>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CHIP_GROUPID" val="5e757e3269be4861f5f8614a"/>
  <p:tag name="KSO_WM_SLIDE_BK_DARK_LIGHT" val="2"/>
  <p:tag name="KSO_WM_SLIDE_BACKGROUND_TYPE" val="general"/>
  <p:tag name="KSO_WM_SLIDE_SUPPORT_FEATURE_TYPE" val="3"/>
  <p:tag name="KSO_WM_TEMPLATE_ASSEMBLE_XID" val="5f9fc8f458547e5288195a1d"/>
  <p:tag name="KSO_WM_TEMPLATE_ASSEMBLE_GROUPID" val="5f9fc8f458547e5288195a1d"/>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832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832"/>
  <p:tag name="KSO_WM_UNIT_VALUE" val="450"/>
  <p:tag name="KSO_WM_TEMPLATE_ASSEMBLE_XID" val="60656e714054ed1e2fb7f8cf"/>
  <p:tag name="KSO_WM_TEMPLATE_ASSEMBLE_GROUPID" val="60656e714054ed1e2fb7f8cf"/>
</p:tagLst>
</file>

<file path=ppt/tags/tag122.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07832_1*i*2"/>
  <p:tag name="KSO_WM_TEMPLATE_CATEGORY" val="diagram"/>
  <p:tag name="KSO_WM_TEMPLATE_INDEX" val="20207832"/>
  <p:tag name="KSO_WM_UNIT_LAYERLEVEL" val="1"/>
  <p:tag name="KSO_WM_TAG_VERSION" val="1.0"/>
  <p:tag name="KSO_WM_BEAUTIFY_FLAG" val="#wm#"/>
  <p:tag name="KSO_WM_UNIT_DEC_AREA_ID" val="94f24d41159143e4a460beb6c9779f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ecb46ca758c1ec0b708a66"/>
  <p:tag name="KSO_WM_CHIP_XID" val="5eecb46ca758c1ec0b708a6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450"/>
  <p:tag name="KSO_WM_TEMPLATE_ASSEMBLE_XID" val="60656e714054ed1e2fb7f8cf"/>
  <p:tag name="KSO_WM_TEMPLATE_ASSEMBLE_GROUPID" val="60656e714054ed1e2fb7f8cf"/>
</p:tagLst>
</file>

<file path=ppt/tags/tag12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832_1*f*2"/>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78"/>
  <p:tag name="KSO_WM_UNIT_SHOW_EDIT_AREA_INDICATION" val="1"/>
  <p:tag name="KSO_WM_CHIP_GROUPID" val="5e6b05596848fb12bee65ac8"/>
  <p:tag name="KSO_WM_CHIP_XID" val="5e6b05596848fb12bee65aca"/>
  <p:tag name="KSO_WM_UNIT_DEC_AREA_ID" val="42ffeed794324454a3714be90eee5a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4ce1aa8e5a6485484a688b10b4e8ff7"/>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2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832_1*f*1"/>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364"/>
  <p:tag name="KSO_WM_UNIT_SHOW_EDIT_AREA_INDICATION" val="1"/>
  <p:tag name="KSO_WM_CHIP_GROUPID" val="5e6b05596848fb12bee65ac8"/>
  <p:tag name="KSO_WM_CHIP_XID" val="5e6b05596848fb12bee65aca"/>
  <p:tag name="KSO_WM_UNIT_DEC_AREA_ID" val="f553f6fae3c448e3b0fe39229dc057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01ef53e5564da7873573f48c27339f"/>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25.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26.xml><?xml version="1.0" encoding="utf-8"?>
<p:tagLst xmlns:p="http://schemas.openxmlformats.org/presentationml/2006/main">
  <p:tag name="KSO_WM_BEAUTIFY_FLAG" val="#wm#"/>
  <p:tag name="KSO_WM_TEMPLATE_CATEGORY" val="diagram"/>
  <p:tag name="KSO_WM_TEMPLATE_INDEX" val="20207832"/>
  <p:tag name="KSO_WM_SLIDE_LAYOUT_INFO" val="{&quot;direction&quot;:1,&quot;id&quot;:&quot;2021-04-01T14:59:04&quot;,&quot;maxSize&quot;:{&quot;size1&quot;:46.2},&quot;minSize&quot;:{&quot;size1&quot;:39.9},&quot;normalSize&quot;:{&quot;size1&quot;:42.08739583333333},&quot;subLayout&quot;:[{&quot;backgroundInfo&quot;:[{&quot;bottom&quot;:0,&quot;bottomAbs&quot;:false,&quot;left&quot;:0,&quot;leftAbs&quot;:false,&quot;right&quot;:0.124901906,&quot;rightAbs&quot;:false,&quot;top&quot;:0,&quot;topAbs&quot;:false,&quot;type&quot;:&quot;leftRight&quot;}],&quot;id&quot;:&quot;2021-04-01T14:59:04&quot;,&quot;maxSize&quot;:{&quot;size1&quot;:46.699916308281374},&quot;minSize&quot;:{&quot;size1&quot;:24.399916308281373},&quot;normalSize&quot;:{&quot;size1&quot;:24.48823653706301},&quot;subLayout&quot;:[{&quot;id&quot;:&quot;2021-04-01T14:59:04&quot;,&quot;margin&quot;:{&quot;bottom&quot;:0.02600000612437725,&quot;left&quot;:1.2699999809265137,&quot;right&quot;:2.928999900817871,&quot;top&quot;:2.5399999618530273},&quot;type&quot;:0},{&quot;id&quot;:&quot;2021-04-01T14:59:04&quot;,&quot;margin&quot;:{&quot;bottom&quot;:2.5399999618530273,&quot;left&quot;:1.2699999809265137,&quot;right&quot;:2.928999900817871,&quot;top&quot;:0.8199999928474426},&quot;type&quot;:0}],&quot;type&quot;:0},{&quot;id&quot;:&quot;2021-04-01T14:59:04&quot;,&quot;margin&quot;:{&quot;bottom&quot;:1.6929999589920044,&quot;left&quot;:0.02600000612437725,&quot;right&quot;:1.6929999589920044,&quot;top&quot;:1.6929999589920044},&quot;type&quot;:0}],&quot;type&quot;:0}"/>
  <p:tag name="KSO_WM_SLIDE_BACKGROUND" val="[&quot;leftRight&quot;]"/>
  <p:tag name="KSO_WM_SLIDE_RATIO" val="1.777778"/>
  <p:tag name="KSO_WM_SLIDE_ID" val="diagram2020783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6e499600c6704742b8982fec740bd85b&quot;,&quot;fill_align&quot;:&quot;lb&quot;,&quot;text_align&quot;:&quot;lb&quot;,&quot;text_direction&quot;:&quot;horizontal&quot;,&quot;chip_types&quot;:[&quot;text&quot;,&quot;header&quot;]},{&quot;fill_id&quot;:&quot;270f6853976c4d068f52fde834316c85&quot;,&quot;fill_align&quot;:&quot;lt&quot;,&quot;text_align&quot;:&quot;lt&quot;,&quot;text_direction&quot;:&quot;horizontal&quot;,&quot;chip_types&quot;:[&quot;text&quot;]},{&quot;fill_id&quot;:&quot;0b49ad9e5e924415b7d968c9c1006a19&quot;,&quot;fill_align&quot;:&quot;lm&quot;,&quot;text_align&quot;:&quot;lm&quot;,&quot;text_direction&quot;:&quot;horizontal&quot;,&quot;chip_types&quot;:[&quot;diagram&quot;,&quot;pictext&quot;,&quot;text&quot;,&quot;picture&quot;,&quot;chart&quot;,&quot;table&quot;,&quot;video&quot;],&quot;support_features&quot;:[&quot;collage&quot;,&quot;carousel&quot;]}]]"/>
  <p:tag name="KSO_WM_CHIP_XID" val="5eecb46ca758c1ec0b708a67"/>
  <p:tag name="KSO_WM_CHIP_DECFILLPROP" val="[]"/>
  <p:tag name="KSO_WM_SLIDE_CAN_ADD_NAVIGATION" val="1"/>
  <p:tag name="KSO_WM_CHIP_GROUPID" val="5eecb46ca758c1ec0b708a66"/>
  <p:tag name="KSO_WM_SLIDE_BK_DARK_LIGHT" val="2"/>
  <p:tag name="KSO_WM_SLIDE_BACKGROUND_TYPE" val="leftRight"/>
  <p:tag name="KSO_WM_SLIDE_SUPPORT_FEATURE_TYPE" val="0"/>
  <p:tag name="KSO_WM_TEMPLATE_ASSEMBLE_XID" val="60656e714054ed1e2fb7f8cf"/>
  <p:tag name="KSO_WM_TEMPLATE_ASSEMBLE_GROUPID" val="60656e714054ed1e2fb7f8cf"/>
</p:tagLst>
</file>

<file path=ppt/tags/tag127.xml><?xml version="1.0" encoding="utf-8"?>
<p:tagLst xmlns:p="http://schemas.openxmlformats.org/presentationml/2006/main">
  <p:tag name="KSO_WM_UNIT_TABLE_BEAUTIFY" val="smartTable{900741e9-85fb-404b-8bad-863a0381d4e0}"/>
</p:tagLst>
</file>

<file path=ppt/tags/tag128.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29.xml><?xml version="1.0" encoding="utf-8"?>
<p:tagLst xmlns:p="http://schemas.openxmlformats.org/presentationml/2006/main">
  <p:tag name="KSO_WM_UNIT_TABLE_BEAUTIFY" val="smartTable{2c924c44-aecc-4144-a1f8-582a19ea5c88}"/>
  <p:tag name="TABLE_ENDDRAG_ORIGIN_RECT" val="517*306"/>
  <p:tag name="TABLE_ENDDRAG_RECT" val="82*80*517*306"/>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UNIT_TABLE_BEAUTIFY" val="smartTable{1af5acd9-af22-4ea0-868b-6f8822edd422}"/>
</p:tagLst>
</file>

<file path=ppt/tags/tag131.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3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33.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34.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3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36.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37.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38.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39.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4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42.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07832_1*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TEMPLATE_CATEGORY" val="diagram"/>
  <p:tag name="KSO_WM_TEMPLATE_INDEX" val="20207832"/>
  <p:tag name="KSO_WM_UNIT_VALUE" val="450"/>
  <p:tag name="KSO_WM_TEMPLATE_ASSEMBLE_XID" val="60656e714054ed1e2fb7f8cf"/>
  <p:tag name="KSO_WM_TEMPLATE_ASSEMBLE_GROUPID" val="60656e714054ed1e2fb7f8cf"/>
</p:tagLst>
</file>

<file path=ppt/tags/tag144.xml><?xml version="1.0" encoding="utf-8"?>
<p:tagLst xmlns:p="http://schemas.openxmlformats.org/presentationml/2006/main">
  <p:tag name="KSO_WM_UNIT_BLOCK" val="0"/>
  <p:tag name="KSO_WM_UNIT_SM_LIMIT_TYPE" val="2"/>
  <p:tag name="KSO_WM_UNIT_HIGHLIGHT" val="0"/>
  <p:tag name="KSO_WM_UNIT_COMPATIBLE" val="0"/>
  <p:tag name="KSO_WM_UNIT_DIAGRAM_ISNUMVISUAL" val="0"/>
  <p:tag name="KSO_WM_UNIT_DIAGRAM_ISREFERUNIT" val="0"/>
  <p:tag name="KSO_WM_UNIT_TYPE" val="i"/>
  <p:tag name="KSO_WM_UNIT_INDEX" val="2"/>
  <p:tag name="KSO_WM_UNIT_ID" val="diagram20207832_1*i*2"/>
  <p:tag name="KSO_WM_TEMPLATE_CATEGORY" val="diagram"/>
  <p:tag name="KSO_WM_TEMPLATE_INDEX" val="20207832"/>
  <p:tag name="KSO_WM_UNIT_LAYERLEVEL" val="1"/>
  <p:tag name="KSO_WM_TAG_VERSION" val="1.0"/>
  <p:tag name="KSO_WM_BEAUTIFY_FLAG" val="#wm#"/>
  <p:tag name="KSO_WM_UNIT_DEC_AREA_ID" val="94f24d41159143e4a460beb6c9779f2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CHIP_GROUPID" val="5eecb46ca758c1ec0b708a66"/>
  <p:tag name="KSO_WM_CHIP_XID" val="5eecb46ca758c1ec0b708a67"/>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KSO_WM_UNIT_VALUE" val="450"/>
  <p:tag name="KSO_WM_TEMPLATE_ASSEMBLE_XID" val="60656e714054ed1e2fb7f8cf"/>
  <p:tag name="KSO_WM_TEMPLATE_ASSEMBLE_GROUPID" val="60656e714054ed1e2fb7f8cf"/>
</p:tagLst>
</file>

<file path=ppt/tags/tag14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
  <p:tag name="KSO_WM_UNIT_NOCLEAR" val="0"/>
  <p:tag name="KSO_WM_UNIT_HIGHLIGHT" val="0"/>
  <p:tag name="KSO_WM_UNIT_COMPATIBLE" val="0"/>
  <p:tag name="KSO_WM_UNIT_DIAGRAM_ISNUMVISUAL" val="0"/>
  <p:tag name="KSO_WM_UNIT_DIAGRAM_ISREFERUNIT" val="0"/>
  <p:tag name="KSO_WM_UNIT_TYPE" val="f"/>
  <p:tag name="KSO_WM_UNIT_INDEX" val="2"/>
  <p:tag name="KSO_WM_UNIT_ID" val="diagram20207832_1*f*2"/>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78"/>
  <p:tag name="KSO_WM_UNIT_SHOW_EDIT_AREA_INDICATION" val="1"/>
  <p:tag name="KSO_WM_CHIP_GROUPID" val="5e6b05596848fb12bee65ac8"/>
  <p:tag name="KSO_WM_CHIP_XID" val="5e6b05596848fb12bee65aca"/>
  <p:tag name="KSO_WM_UNIT_DEC_AREA_ID" val="42ffeed794324454a3714be90eee5a5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e4ce1aa8e5a6485484a688b10b4e8ff7"/>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4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无论是传播观点、知识分享还是汇报工作，内容的详尽固然重要，但请一定注意信息框架的清晰，这样才能使内容层次分明，页面简洁易读。如果您的内容确实非常重要又难以精简。"/>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832_1*f*1"/>
  <p:tag name="KSO_WM_TEMPLATE_CATEGORY" val="diagram"/>
  <p:tag name="KSO_WM_TEMPLATE_INDEX" val="20207832"/>
  <p:tag name="KSO_WM_UNIT_LAYERLEVEL" val="1"/>
  <p:tag name="KSO_WM_TAG_VERSION" val="1.0"/>
  <p:tag name="KSO_WM_BEAUTIFY_FLAG" val="#wm#"/>
  <p:tag name="KSO_WM_UNIT_DEFAULT_FONT" val="14;20;2"/>
  <p:tag name="KSO_WM_UNIT_BLOCK" val="0"/>
  <p:tag name="KSO_WM_UNIT_VALUE" val="364"/>
  <p:tag name="KSO_WM_UNIT_SHOW_EDIT_AREA_INDICATION" val="1"/>
  <p:tag name="KSO_WM_CHIP_GROUPID" val="5e6b05596848fb12bee65ac8"/>
  <p:tag name="KSO_WM_CHIP_XID" val="5e6b05596848fb12bee65aca"/>
  <p:tag name="KSO_WM_UNIT_DEC_AREA_ID" val="f553f6fae3c448e3b0fe39229dc057a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ae01ef53e5564da7873573f48c27339f"/>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60656e714054ed1e2fb7f8cf"/>
  <p:tag name="KSO_WM_TEMPLATE_ASSEMBLE_GROUPID" val="60656e714054ed1e2fb7f8cf"/>
</p:tagLst>
</file>

<file path=ppt/tags/tag147.xml><?xml version="1.0" encoding="utf-8"?>
<p:tagLst xmlns:p="http://schemas.openxmlformats.org/presentationml/2006/main">
  <p:tag name="KSO_WM_UNIT_ISCONTENTSTITLE" val="0"/>
  <p:tag name="KSO_WM_UNIT_ISNUMDGMTITLE" val="0"/>
  <p:tag name="KSO_WM_UNIT_PRESET_TEXT" val="单击此处添加大标题内容"/>
  <p:tag name="KSO_WM_UNIT_NOCLEAR" val="0"/>
  <p:tag name="KSO_WM_UNIT_VALUE" val="21"/>
  <p:tag name="KSO_WM_UNIT_HIGHLIGHT" val="0"/>
  <p:tag name="KSO_WM_UNIT_COMPATIBLE" val="0"/>
  <p:tag name="KSO_WM_UNIT_DIAGRAM_ISNUMVISUAL" val="0"/>
  <p:tag name="KSO_WM_UNIT_DIAGRAM_ISREFERUNIT" val="0"/>
  <p:tag name="KSO_WM_UNIT_TYPE" val="a"/>
  <p:tag name="KSO_WM_UNIT_INDEX" val="1"/>
  <p:tag name="KSO_WM_UNIT_ID" val="diagram20212308_1*a*1"/>
  <p:tag name="KSO_WM_TEMPLATE_CATEGORY" val="diagram"/>
  <p:tag name="KSO_WM_TEMPLATE_INDEX" val="20212308"/>
  <p:tag name="KSO_WM_UNIT_LAYERLEVEL" val="1"/>
  <p:tag name="KSO_WM_TAG_VERSION" val="1.0"/>
  <p:tag name="KSO_WM_BEAUTIFY_FLAG" val=""/>
  <p:tag name="KSO_WM_UNIT_SHOW_EDIT_AREA_INDICATION" val="1"/>
  <p:tag name="KSO_WM_UNIT_DEFAULT_FONT" val="24;44;4"/>
  <p:tag name="KSO_WM_UNIT_BLOCK" val="0"/>
  <p:tag name="KSO_WM_UNIT_DEC_AREA_ID" val="a818e3ad0ec8424ba385fc5261a9d8af"/>
  <p:tag name="KSO_WM_CHIP_GROUPID" val="5f0681562c9c209bb8bb14eb"/>
  <p:tag name="KSO_WM_CHIP_XID" val="5f0681562c9c209bb8bb14ec"/>
  <p:tag name="KSO_WM_CHIP_FILLAREA_FILL_RULE" val="{&quot;fill_align&quot;:&quot;ct&quot;,&quot;fill_mode&quot;:&quot;full&quot;,&quot;sacle_strategy&quot;:&quot;smart&quot;}"/>
  <p:tag name="KSO_WM_ASSEMBLE_CHIP_INDEX" val="620b4783f0564a9c935981bf6bf1db75"/>
  <p:tag name="KSO_WM_UNIT_TEXT_FILL_FORE_SCHEMECOLOR_INDEX_BRIGHTNESS" val="0"/>
  <p:tag name="KSO_WM_UNIT_TEXT_FILL_FORE_SCHEMECOLOR_INDEX" val="13"/>
  <p:tag name="KSO_WM_UNIT_TEXT_FILL_TYPE" val="1"/>
  <p:tag name="KSO_WM_TEMPLATE_ASSEMBLE_XID" val="5f9fc8f458547e5288195a1d"/>
  <p:tag name="KSO_WM_TEMPLATE_ASSEMBLE_GROUPID" val="5f9fc8f458547e5288195a1d"/>
</p:tagLst>
</file>

<file path=ppt/tags/tag148.xml><?xml version="1.0" encoding="utf-8"?>
<p:tagLst xmlns:p="http://schemas.openxmlformats.org/presentationml/2006/main">
  <p:tag name="KSO_WM_BEAUTIFY_FLAG" val="#wm#"/>
  <p:tag name="KSO_WM_TEMPLATE_CATEGORY" val="diagram"/>
  <p:tag name="KSO_WM_TEMPLATE_INDEX" val="20207832"/>
  <p:tag name="KSO_WM_SLIDE_LAYOUT_INFO" val="{&quot;direction&quot;:1,&quot;id&quot;:&quot;2021-04-01T14:59:04&quot;,&quot;maxSize&quot;:{&quot;size1&quot;:46.2},&quot;minSize&quot;:{&quot;size1&quot;:39.9},&quot;normalSize&quot;:{&quot;size1&quot;:46.2},&quot;subLayout&quot;:[{&quot;backgroundInfo&quot;:[{&quot;bottom&quot;:0,&quot;bottomAbs&quot;:false,&quot;left&quot;:0,&quot;leftAbs&quot;:false,&quot;right&quot;:0.124901906,&quot;rightAbs&quot;:false,&quot;top&quot;:0,&quot;topAbs&quot;:false,&quot;type&quot;:&quot;leftRight&quot;}],&quot;id&quot;:&quot;2021-04-01T14:59:04&quot;,&quot;maxSize&quot;:{&quot;size1&quot;:46.699916308281374},&quot;minSize&quot;:{&quot;size1&quot;:24.399916308281373},&quot;normalSize&quot;:{&quot;size1&quot;:33.49991630828137},&quot;subLayout&quot;:[{&quot;id&quot;:&quot;2021-04-01T14:59:04&quot;,&quot;margin&quot;:{&quot;bottom&quot;:0.02600000612437725,&quot;left&quot;:1.2699999809265137,&quot;right&quot;:2.928999900817871,&quot;top&quot;:2.5399999618530273},&quot;type&quot;:0},{&quot;id&quot;:&quot;2021-04-01T14:59:04&quot;,&quot;margin&quot;:{&quot;bottom&quot;:2.5399999618530273,&quot;left&quot;:1.2699999809265137,&quot;right&quot;:2.928999900817871,&quot;top&quot;:0.8199999928474426},&quot;type&quot;:0}],&quot;type&quot;:0},{&quot;id&quot;:&quot;2021-04-01T14:59:04&quot;,&quot;margin&quot;:{&quot;bottom&quot;:1.6929999589920044,&quot;left&quot;:0.02600000612437725,&quot;right&quot;:1.6929999589920044,&quot;top&quot;:1.6929999589920044},&quot;type&quot;:0}],&quot;type&quot;:0}"/>
  <p:tag name="KSO_WM_SLIDE_BACKGROUND" val="[&quot;leftRight&quot;]"/>
  <p:tag name="KSO_WM_SLIDE_RATIO" val="1.777778"/>
  <p:tag name="KSO_WM_SLIDE_ID" val="diagram20207832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12*540"/>
  <p:tag name="KSO_WM_SLIDE_POSITION" val="0*0"/>
  <p:tag name="KSO_WM_TAG_VERSION" val="1.0"/>
  <p:tag name="KSO_WM_SLIDE_LAYOUT" val="a_f"/>
  <p:tag name="KSO_WM_SLIDE_LAYOUT_CNT" val="1_2"/>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6e499600c6704742b8982fec740bd85b&quot;,&quot;fill_align&quot;:&quot;lb&quot;,&quot;text_align&quot;:&quot;lb&quot;,&quot;text_direction&quot;:&quot;horizontal&quot;,&quot;chip_types&quot;:[&quot;text&quot;,&quot;header&quot;]},{&quot;fill_id&quot;:&quot;270f6853976c4d068f52fde834316c85&quot;,&quot;fill_align&quot;:&quot;lt&quot;,&quot;text_align&quot;:&quot;lt&quot;,&quot;text_direction&quot;:&quot;horizontal&quot;,&quot;chip_types&quot;:[&quot;text&quot;]},{&quot;fill_id&quot;:&quot;0b49ad9e5e924415b7d968c9c1006a19&quot;,&quot;fill_align&quot;:&quot;lm&quot;,&quot;text_align&quot;:&quot;lm&quot;,&quot;text_direction&quot;:&quot;horizontal&quot;,&quot;chip_types&quot;:[&quot;diagram&quot;,&quot;pictext&quot;,&quot;text&quot;,&quot;picture&quot;,&quot;chart&quot;,&quot;table&quot;,&quot;video&quot;],&quot;support_features&quot;:[&quot;collage&quot;,&quot;carousel&quot;]}]]"/>
  <p:tag name="KSO_WM_CHIP_XID" val="5eecb46ca758c1ec0b708a67"/>
  <p:tag name="KSO_WM_CHIP_DECFILLPROP" val="[]"/>
  <p:tag name="KSO_WM_SLIDE_CAN_ADD_NAVIGATION" val="1"/>
  <p:tag name="KSO_WM_CHIP_GROUPID" val="5eecb46ca758c1ec0b708a66"/>
  <p:tag name="KSO_WM_SLIDE_BK_DARK_LIGHT" val="2"/>
  <p:tag name="KSO_WM_SLIDE_BACKGROUND_TYPE" val="leftRight"/>
  <p:tag name="KSO_WM_SLIDE_SUPPORT_FEATURE_TYPE" val="0"/>
  <p:tag name="KSO_WM_TEMPLATE_ASSEMBLE_XID" val="60656e714054ed1e2fb7f8cf"/>
  <p:tag name="KSO_WM_TEMPLATE_ASSEMBLE_GROUPID" val="60656e714054ed1e2fb7f8cf"/>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UNIT_PICTURE_TOWARD" val="1"/>
  <p:tag name="KSO_WM_UNIT_VALUE" val="1429*999"/>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5273_1*ζ_h_d*1_1_1"/>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Lst>
</file>

<file path=ppt/tags/tag165.xml><?xml version="1.0" encoding="utf-8"?>
<p:tagLst xmlns:p="http://schemas.openxmlformats.org/presentationml/2006/main">
  <p:tag name="KSO_WM_UNIT_PICTURE_TOWARD" val="1"/>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5273_1*ζ_h_i*1_1_2"/>
  <p:tag name="KSO_WM_TEMPLATE_CATEGORY" val="diagram"/>
  <p:tag name="KSO_WM_TEMPLATE_INDEX" val="20215273"/>
  <p:tag name="KSO_WM_UNIT_LAYERLEVEL" val="1_1_1"/>
  <p:tag name="KSO_WM_TAG_VERSION" val="1.0"/>
  <p:tag name="KSO_WM_BEAUTIFY_FLAG" val="#wm#"/>
  <p:tag name="KSO_WM_UNIT_DIAGRAM_MODELTYPE" val="creativePicture"/>
  <p:tag name="KSO_WM_UNIT_USESOURCEFORMAT_APPLY" val="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66.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6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168.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quot;minSize&quot;:{&quot;size1&quot;:42.940296777089436},&quot;normalSize&quot;:{&quot;size1&quot;:58.77779677708945},&quot;subLayout&quot;:[{&quot;id&quot;:&quot;2021-04-01T16:15:46&quot;,&quot;maxSize&quot;:{&quot;size1&quot;:58.23646593800297},&quot;minSize&quot;:{&quot;size1&quot;:22.636465938002974},&quot;normalSize&quot;:{&quot;size1&quot;:24.53646593800297},&quot;subLayout&quot;:[{&quot;id&quot;:&quot;2021-04-01T16:15:46&quot;,&quot;margin&quot;:{&quot;bottom&quot;:0.02600000612437725,&quot;left&quot;:2.5399999618530273,&quot;right&quot;:1.6670000553131104,&quot;top&quot;:1.6929999589920044},&quot;type&quot;:0},{&quot;id&quot;:&quot;2021-04-01T16:15:46&quot;,&quot;margin&quot;:{&quot;bottom&quot;:1.6929999589920044,&quot;left&quot;:2.5399999618530273,&quot;right&quot;:1.6670000553131104,&quot;top&quot;:0.8199999928474426},&quot;type&quot;:0}],&quot;type&quot;:0},{&quot;id&quot;:&quot;2021-04-01T16:15:46&quot;,&quot;margin&quot;:{&quot;bottom&quot;:1.6929999589920044,&quot;left&quot;:0.02600000612437725,&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16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1.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75.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6.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7.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78.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7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8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82.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83.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84.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85.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86.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87.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88.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89.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9.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 name="KSO_WM_UNIT_SMARTLAYOUT_COMPRESS_INFO" val="{&#10;    &quot;id&quot;: &quot;2021-04-01T15:31:55&quot;,&#10;    &quot;max&quot;: 0,&#10;    &quot;parentMax&quot;: {&#10;        &quot;max&quot;: 0.024960629921260136&#10;    },&#10;    &quot;topChanged&quot;: 0&#10;}&#10;"/>
</p:tagLst>
</file>

<file path=ppt/tags/tag190.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91.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92.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93.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94.xml><?xml version="1.0" encoding="utf-8"?>
<p:tagLst xmlns:p="http://schemas.openxmlformats.org/presentationml/2006/main">
  <p:tag name="KSO_WM_UNIT_ISCONTENTSTITLE" val="0"/>
  <p:tag name="KSO_WM_UNIT_PRESET_TEXT" val="单击此处添加标题"/>
  <p:tag name="KSO_WM_UNIT_VALUE" val="44"/>
  <p:tag name="KSO_WM_UNIT_HIGHLIGHT" val="0"/>
  <p:tag name="KSO_WM_UNIT_COMPATIBLE" val="0"/>
  <p:tag name="KSO_WM_UNIT_TYPE" val="a"/>
  <p:tag name="KSO_WM_UNIT_INDEX" val="1"/>
  <p:tag name="KSO_WM_UNIT_ID" val="custom20191417_8*a*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ISNUMDGMTITLE" val="0"/>
</p:tagLst>
</file>

<file path=ppt/tags/tag195.xml><?xml version="1.0" encoding="utf-8"?>
<p:tagLst xmlns:p="http://schemas.openxmlformats.org/presentationml/2006/main">
  <p:tag name="KSO_WM_UNIT_PRESET_TEXT" val="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单击此处添加文本具体内容，简明扼要的阐述您的观点。根据需要可酌情增减文字，以便观者准确的理解您传达的思想。"/>
  <p:tag name="KSO_WM_UNIT_VALUE" val="297"/>
  <p:tag name="KSO_WM_UNIT_HIGHLIGHT" val="0"/>
  <p:tag name="KSO_WM_UNIT_COMPATIBLE" val="0"/>
  <p:tag name="KSO_WM_UNIT_TYPE" val="f"/>
  <p:tag name="KSO_WM_UNIT_INDEX" val="1"/>
  <p:tag name="KSO_WM_UNIT_ID" val="custom20191417_8*f*1"/>
  <p:tag name="KSO_WM_TEMPLATE_CATEGORY" val="custom"/>
  <p:tag name="KSO_WM_TEMPLATE_INDEX" val="20191417"/>
  <p:tag name="KSO_WM_UNIT_LAYERLEVEL" val="1"/>
  <p:tag name="KSO_WM_TAG_VERSION" val="1.0"/>
  <p:tag name="KSO_WM_BEAUTIFY_FLAG" val="#wm#"/>
  <p:tag name="KSO_WM_UNIT_NOCLEAR" val="0"/>
  <p:tag name="KSO_WM_UNIT_DIAGRAM_ISNUMVISUAL" val="0"/>
  <p:tag name="KSO_WM_UNIT_DIAGRAM_ISREFERUNIT" val="0"/>
  <p:tag name="KSO_WM_UNIT_SUBTYPE" val="a"/>
</p:tagLst>
</file>

<file path=ppt/tags/tag196.xml><?xml version="1.0" encoding="utf-8"?>
<p:tagLst xmlns:p="http://schemas.openxmlformats.org/presentationml/2006/main">
  <p:tag name="KSO_WM_SLIDE_ID" val="custom20191417_8"/>
  <p:tag name="KSO_WM_SLIDE_ITEM_CNT" val="0"/>
  <p:tag name="KSO_WM_SLIDE_INDEX" val="8"/>
  <p:tag name="KSO_WM_TAG_VERSION" val="1.0"/>
  <p:tag name="KSO_WM_BEAUTIFY_FLAG" val="#wm#"/>
  <p:tag name="KSO_WM_TEMPLATE_CATEGORY" val="custom"/>
  <p:tag name="KSO_WM_TEMPLATE_INDEX" val="20191417"/>
  <p:tag name="KSO_WM_SLIDE_TYPE" val="text"/>
  <p:tag name="KSO_WM_SLIDE_SUBTYPE" val="pureTxt"/>
  <p:tag name="KSO_WM_SLIDE_SIZE" val="854*465"/>
  <p:tag name="KSO_WM_SLIDE_POSITION" val="52*34"/>
  <p:tag name="KSO_WM_SLIDE_LAYOUT" val="a_f"/>
  <p:tag name="KSO_WM_SLIDE_LAYOUT_CNT" val="1_1"/>
  <p:tag name="KSO_WM_TEMPLATE_SUBCATEGORY" val="0"/>
  <p:tag name="KSO_WM_TEMPLATE_MASTER_TYPE" val="0"/>
  <p:tag name="KSO_WM_TEMPLATE_COLOR_TYPE" val="0"/>
  <p:tag name="KSO_WM_SPECIAL_SOURCE" val="jmoperation"/>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3029_1*a*1"/>
  <p:tag name="KSO_WM_TEMPLATE_CATEGORY" val="diagram"/>
  <p:tag name="KSO_WM_TEMPLATE_INDEX" val="2021302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1d9a509cee1242f793c0c2ee4863b999"/>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2f0a7bdeacd430bb74c113201763ad2"/>
  <p:tag name="KSO_WM_UNIT_TEXT_FILL_FORE_SCHEMECOLOR_INDEX_BRIGHTNESS" val="0"/>
  <p:tag name="KSO_WM_UNIT_TEXT_FILL_FORE_SCHEMECOLOR_INDEX" val="13"/>
  <p:tag name="KSO_WM_UNIT_TEXT_FILL_TYPE" val="1"/>
  <p:tag name="KSO_WM_TEMPLATE_ASSEMBLE_XID" val="60656f2b4054ed1e2fb804c5"/>
  <p:tag name="KSO_WM_TEMPLATE_ASSEMBLE_GROUPID" val="60656f2b4054ed1e2fb804c5"/>
  <p:tag name="KSO_WM_UNIT_SMARTLAYOUT_COMPRESS_INFO" val="{&#10;    &quot;id&quot;: &quot;2021-04-01T15:31:55&quot;,&#10;    &quot;max&quot;: 0,&#10;    &quot;parentMax&quot;: {&#10;        &quot;max&quot;: 0.024960629921260136&#10;    },&#10;    &quot;topChanged&quot;: 0&#10;}&#10;"/>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3029_1*f*1"/>
  <p:tag name="KSO_WM_TEMPLATE_CATEGORY" val="diagram"/>
  <p:tag name="KSO_WM_TEMPLATE_INDEX" val="20213029"/>
  <p:tag name="KSO_WM_UNIT_LAYERLEVEL" val="1"/>
  <p:tag name="KSO_WM_TAG_VERSION" val="1.0"/>
  <p:tag name="KSO_WM_BEAUTIFY_FLAG" val="#wm#"/>
  <p:tag name="KSO_WM_UNIT_DEFAULT_FONT" val="14;20;2"/>
  <p:tag name="KSO_WM_UNIT_BLOCK" val="0"/>
  <p:tag name="KSO_WM_UNIT_VALUE" val="200"/>
  <p:tag name="KSO_WM_UNIT_SHOW_EDIT_AREA_INDICATION" val="1"/>
  <p:tag name="KSO_WM_CHIP_GROUPID" val="5e6b05596848fb12bee65ac8"/>
  <p:tag name="KSO_WM_CHIP_XID" val="5e6b05596848fb12bee65aca"/>
  <p:tag name="KSO_WM_UNIT_DEC_AREA_ID" val="83ff44033384492aa1635976fafd8c1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3f386ac4e2ce4f918dd8f3dc0d4c1b5a"/>
  <p:tag name="KSO_WM_UNIT_SUPPORT_UNIT_TYPE" val="[&quot;d&quot;,&quot;α&quot;]"/>
  <p:tag name="KSO_WM_UNIT_TEXT_FILL_FORE_SCHEMECOLOR_INDEX_BRIGHTNESS" val="0.25"/>
  <p:tag name="KSO_WM_UNIT_TEXT_FILL_FORE_SCHEMECOLOR_INDEX" val="13"/>
  <p:tag name="KSO_WM_UNIT_TEXT_FILL_TYPE" val="1"/>
  <p:tag name="KSO_WM_TEMPLATE_ASSEMBLE_XID" val="60656f2b4054ed1e2fb804c5"/>
  <p:tag name="KSO_WM_TEMPLATE_ASSEMBLE_GROUPID" val="60656f2b4054ed1e2fb804c5"/>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SLIDE_ID" val="diagram20212699_1"/>
  <p:tag name="KSO_WM_SLIDE_ITEM_CNT" val="0"/>
  <p:tag name="KSO_WM_SLIDE_INDEX" val="1"/>
  <p:tag name="KSO_WM_TAG_VERSION" val="1.0"/>
  <p:tag name="KSO_WM_BEAUTIFY_FLAG" val="#wm#"/>
  <p:tag name="KSO_WM_TEMPLATE_CATEGORY" val="diagram"/>
  <p:tag name="KSO_WM_TEMPLATE_INDEX" val="20212699"/>
  <p:tag name="KSO_WM_SLIDE_TYPE" val="text"/>
  <p:tag name="KSO_WM_SLIDE_SUBTYPE" val="picTxt"/>
  <p:tag name="KSO_WM_SLIDE_SIZE" val="864*444"/>
  <p:tag name="KSO_WM_SLIDE_POSITION" val="47*48"/>
  <p:tag name="KSO_WM_SLIDE_LAYOUT" val="a_d"/>
  <p:tag name="KSO_WM_SLIDE_LAYOUT_CNT" val="1_1"/>
  <p:tag name="KSO_WM_TEMPLATE_SUBCATEGORY" val="21"/>
  <p:tag name="KSO_WM_TEMPLATE_MASTER_TYPE" val="0"/>
  <p:tag name="KSO_WM_TEMPLATE_COLOR_TYPE" val="1"/>
  <p:tag name="KSO_WM_SPECIAL_SOURCE" val="jmoperation"/>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237.xml><?xml version="1.0" encoding="utf-8"?>
<p:tagLst xmlns:p="http://schemas.openxmlformats.org/presentationml/2006/main">
  <p:tag name="KSO_WM_SLIDE_ID" val="diagram20212699_1"/>
  <p:tag name="KSO_WM_SLIDE_ITEM_CNT" val="0"/>
  <p:tag name="KSO_WM_SLIDE_INDEX" val="1"/>
  <p:tag name="KSO_WM_TAG_VERSION" val="1.0"/>
  <p:tag name="KSO_WM_BEAUTIFY_FLAG" val="#wm#"/>
  <p:tag name="KSO_WM_TEMPLATE_CATEGORY" val="diagram"/>
  <p:tag name="KSO_WM_TEMPLATE_INDEX" val="20212699"/>
  <p:tag name="KSO_WM_SLIDE_TYPE" val="text"/>
  <p:tag name="KSO_WM_SLIDE_SUBTYPE" val="picTxt"/>
  <p:tag name="KSO_WM_SLIDE_SIZE" val="864*444"/>
  <p:tag name="KSO_WM_SLIDE_POSITION" val="47*48"/>
  <p:tag name="KSO_WM_SLIDE_LAYOUT" val="a_d"/>
  <p:tag name="KSO_WM_SLIDE_LAYOUT_CNT" val="1_1"/>
  <p:tag name="KSO_WM_TEMPLATE_SUBCATEGORY" val="21"/>
  <p:tag name="KSO_WM_TEMPLATE_MASTER_TYPE" val="0"/>
  <p:tag name="KSO_WM_TEMPLATE_COLOR_TYPE" val="1"/>
  <p:tag name="KSO_WM_SPECIAL_SOURCE" val="jmoperation"/>
  <p:tag name="KSO_WM_SLIDE_LAYOUT_INFO" val="{&quot;backgroundInfo&quot;:[{&quot;bottom&quot;:0,&quot;bottomAbs&quot;:false,&quot;left&quot;:0,&quot;leftAbs&quot;:false,&quot;right&quot;:0,&quot;rightAbs&quot;:false,&quot;top&quot;:0,&quot;topAbs&quot;:false,&quot;type&quot;:&quot;general&quot;}],&quot;id&quot;:&quot;2021-04-01T15:43:52&quot;,&quot;maxSize&quot;:{&quot;size1&quot;:26.7},&quot;minSize&quot;:{&quot;size1&quot;:17.9},&quot;normalSize&quot;:{&quot;size1&quot;:17.9},&quot;subLayout&quot;:[{&quot;id&quot;:&quot;2021-04-01T15:43:52&quot;,&quot;margin&quot;:{&quot;bottom&quot;:0.0260000042617321,&quot;left&quot;:2.9629998207092285,&quot;right&quot;:2.5399999618530273,&quot;top&quot;:1.6929999589920044},&quot;type&quot;:0},{&quot;id&quot;:&quot;2021-04-01T15:43:52&quot;,&quot;margin&quot;:{&quot;bottom&quot;:2.5399999618530273,&quot;left&quot;:2.5399999618530273,&quot;right&quot;:2.5399999618530273,&quot;top&quot;:1.6670000553131104},&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708c7a747e3ea6e292a7fc"/>
  <p:tag name="KSO_WM_CHIP_FILLPROP" val="[[{&quot;text_align&quot;:&quot;lt&quot;,&quot;text_direction&quot;:&quot;horizontal&quot;,&quot;support_big_font&quot;:false,&quot;picture_toward&quot;:0,&quot;picture_dockside&quot;:[],&quot;fill_id&quot;:&quot;577fb6fb92184a2fb8c769fd05bb9d24&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ca3f0f9c0eb4416e9bcff006547ecf8f&quot;,&quot;fill_align&quot;:&quot;cm&quot;,&quot;chip_types&quot;:[&quot;diagram&quot;,&quot;text&quot;,&quot;picture&quot;,&quot;chart&quot;,&quot;table&quot;,&quot;video&quot;]}]]"/>
  <p:tag name="KSO_WM_CHIP_DECFILLPROP" val="[]"/>
  <p:tag name="KSO_WM_SLIDE_CAN_ADD_NAVIGATION" val="1"/>
  <p:tag name="KSO_WM_CHIP_GROUPID" val="5f708c7a747e3ea6e292a7fb"/>
  <p:tag name="KSO_WM_SLIDE_BK_DARK_LIGHT" val="2"/>
  <p:tag name="KSO_WM_SLIDE_BACKGROUND_TYPE" val="general"/>
  <p:tag name="KSO_WM_SLIDE_SUPPORT_FEATURE_TYPE" val="3"/>
  <p:tag name="KSO_WM_TEMPLATE_ASSEMBLE_XID" val="60656f644054ed1e2fb8092f"/>
  <p:tag name="KSO_WM_TEMPLATE_ASSEMBLE_GROUPID" val="60656f644054ed1e2fb8092f"/>
</p:tagLst>
</file>

<file path=ppt/tags/tag23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347_1*a*1"/>
  <p:tag name="KSO_WM_TEMPLATE_CATEGORY" val="diagram"/>
  <p:tag name="KSO_WM_TEMPLATE_INDEX" val="2021334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c2039c1005904f778da13115d2a24f7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3cbe9f73616495cba91bf9ae43794d3"/>
  <p:tag name="KSO_WM_UNIT_TEXT_FILL_FORE_SCHEMECOLOR_INDEX_BRIGHTNESS" val="0"/>
  <p:tag name="KSO_WM_UNIT_TEXT_FILL_FORE_SCHEMECOLOR_INDEX" val="13"/>
  <p:tag name="KSO_WM_UNIT_TEXT_FILL_TYPE" val="1"/>
  <p:tag name="KSO_WM_TEMPLATE_ASSEMBLE_XID" val="60656ec84054ed1e2fb7ff8d"/>
  <p:tag name="KSO_WM_TEMPLATE_ASSEMBLE_GROUPID" val="60656ec84054ed1e2fb7ff8d"/>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UNIT_SUBTYPE" val="a"/>
  <p:tag name="KSO_WM_UNIT_NOCLEAR" val="0"/>
  <p:tag name="KSO_WM_UNIT_VALUE" val="12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98898_1*l_h_f*1_4_1"/>
  <p:tag name="KSO_WM_TEMPLATE_CATEGORY" val="diagram"/>
  <p:tag name="KSO_WM_TEMPLATE_INDEX" val="20198898"/>
  <p:tag name="KSO_WM_UNIT_LAYERLEVEL" val="1_1_1"/>
  <p:tag name="KSO_WM_TAG_VERSION" val="1.0"/>
  <p:tag name="KSO_WM_BEAUTIFY_FLAG" val=""/>
  <p:tag name="KSO_WM_UNIT_PRESET_TEXT" val="单击此处输入你的正文，文字是您思想的提炼。&#10;为了最终演示发布的良好效果，请尽量言简意赅的阐述观点。&#10;根据需要可酌情增减文字。"/>
  <p:tag name="KSO_WM_UNIT_TEXT_FILL_FORE_SCHEMECOLOR_INDEX_BRIGHTNESS" val="0"/>
  <p:tag name="KSO_WM_UNIT_TEXT_FILL_FORE_SCHEMECOLOR_INDEX" val="13"/>
  <p:tag name="KSO_WM_UNIT_TEXT_FILL_TYPE" val="1"/>
  <p:tag name="KSO_WM_UNIT_USESOURCEFORMAT_APPLY" val="1"/>
</p:tagLst>
</file>

<file path=ppt/tags/tag254.xml><?xml version="1.0" encoding="utf-8"?>
<p:tagLst xmlns:p="http://schemas.openxmlformats.org/presentationml/2006/main">
  <p:tag name="KSO_WM_SLIDE_ID" val="diagram20213347_1"/>
  <p:tag name="KSO_WM_SLIDE_ITEM_CNT" val="0"/>
  <p:tag name="KSO_WM_SLIDE_INDEX" val="1"/>
  <p:tag name="KSO_WM_TAG_VERSION" val="1.0"/>
  <p:tag name="KSO_WM_BEAUTIFY_FLAG" val="#wm#"/>
  <p:tag name="KSO_WM_TEMPLATE_CATEGORY" val="diagram"/>
  <p:tag name="KSO_WM_TEMPLATE_INDEX" val="20213347"/>
  <p:tag name="KSO_WM_SLIDE_TYPE" val="text"/>
  <p:tag name="KSO_WM_SLIDE_SUBTYPE" val="picTxt"/>
  <p:tag name="KSO_WM_SLIDE_SIZE" val="864*408"/>
  <p:tag name="KSO_WM_SLIDE_POSITION" val="47*48"/>
  <p:tag name="KSO_WM_SLIDE_LAYOUT" val="a_d_f"/>
  <p:tag name="KSO_WM_SLIDE_LAYOUT_CNT" val="1_1_1"/>
  <p:tag name="KSO_WM_TEMPLATE_SUBCATEGORY" val="21"/>
  <p:tag name="KSO_WM_TEMPLATE_MASTER_TYPE" val="0"/>
  <p:tag name="KSO_WM_TEMPLATE_COLOR_TYPE" val="1"/>
  <p:tag name="KSO_WM_SPECIAL_SOURCE" val="jmoperatio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9553136823a5e6178"/>
  <p:tag name="KSO_WM_CHIP_FILLPROP" val="[[{&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features&quot;:[&quot;collage&quot;,&quot;carousel&quot;],&quot;support_big_font&quot;:false,&quot;fill_id&quot;:&quot;93cae90917fd45d5b8833bd8097fdc88&quot;,&quot;fill_align&quot;:&quot;ct&quot;,&quot;chip_types&quot;:[&quot;diagram&quot;,&quot;pictext&quot;,&quot;picture&quot;,&quot;chart&quot;,&quot;table&quot;,&quot;video&quot;]}],[{&quot;text_align&quot;:&quot;lt&quot;,&quot;text_direction&quot;:&quot;horizontal&quot;,&quot;support_big_font&quot;:false,&quot;fill_id&quot;:&quot;85208e9ffc974d019a76abaca132d100&quot;,&quot;fill_align&quot;:&quot;lt&quot;,&quot;chip_types&quot;:[&quot;header&quot;]},{&quot;text_align&quot;:&quot;lt&quot;,&quot;text_direction&quot;:&quot;horizontal&quot;,&quot;support_big_font&quot;:false,&quot;fill_id&quot;:&quot;99e8c07d7e344e34a4a85ba47c8f55f0&quot;,&quot;fill_align&quot;:&quot;lt&quot;,&quot;chip_types&quot;:[&quot;text&quot;]},{&quot;text_align&quot;:&quot;lt&quot;,&quot;text_direction&quot;:&quot;horizontal&quot;,&quot;support_big_font&quot;:false,&quot;fill_id&quot;:&quot;93cae90917fd45d5b8833bd8097fdc88&quot;,&quot;fill_align&quot;:&quot;lt&quot;,&quot;chip_types&quot;:[&quot;text&quot;]}]]"/>
  <p:tag name="KSO_WM_CHIP_DECFILLPROP" val="[]"/>
  <p:tag name="KSO_WM_SLIDE_CAN_ADD_NAVIGATION" val="1"/>
  <p:tag name="KSO_WM_CHIP_GROUPID" val="5f5ee1ca4d6848d78f644aec"/>
  <p:tag name="KSO_WM_SLIDE_BK_DARK_LIGHT" val="2"/>
  <p:tag name="KSO_WM_SLIDE_BACKGROUND_TYPE" val="general"/>
  <p:tag name="KSO_WM_SLIDE_SUPPORT_FEATURE_TYPE" val="3"/>
  <p:tag name="KSO_WM_TEMPLATE_ASSEMBLE_XID" val="60656ec84054ed1e2fb7ff8d"/>
  <p:tag name="KSO_WM_TEMPLATE_ASSEMBLE_GROUPID" val="60656ec84054ed1e2fb7ff8d"/>
  <p:tag name="KSO_WM_SLIDE_LAYOUT_INFO" val="{&quot;backgroundInfo&quot;:[{&quot;bottom&quot;:0,&quot;bottomAbs&quot;:false,&quot;left&quot;:0,&quot;leftAbs&quot;:false,&quot;right&quot;:0,&quot;rightAbs&quot;:false,&quot;top&quot;:0,&quot;topAbs&quot;:false,&quot;type&quot;:&quot;general&quot;}],&quot;id&quot;:&quot;2021-04-01T15:17:50&quot;,&quot;maxSize&quot;:{&quot;size1&quot;:26.7},&quot;minSize&quot;:{&quot;size1&quot;:17.9},&quot;normalSize&quot;:{&quot;size1&quot;:17.9},&quot;subLayout&quot;:[{&quot;id&quot;:&quot;2021-04-01T15:17:50&quot;,&quot;margin&quot;:{&quot;bottom&quot;:0.02600000612437725,&quot;left&quot;:1.6929999589920044,&quot;right&quot;:1.6929999589920044,&quot;top&quot;:1.6929999589920044},&quot;type&quot;:0},{&quot;id&quot;:&quot;2021-04-01T15:17:50&quot;,&quot;maxSize&quot;:{&quot;size1&quot;:27.1},&quot;minSize&quot;:{&quot;size1&quot;:19},&quot;normalSize&quot;:{&quot;size1&quot;:19},&quot;subLayout&quot;:[{&quot;id&quot;:&quot;2021-04-01T15:17:50&quot;,&quot;margin&quot;:{&quot;bottom&quot;:0.02600000612437725,&quot;left&quot;:1.6929999589920044,&quot;right&quot;:1.6929999589920044,&quot;top&quot;:0.8199999928474426},&quot;type&quot;:0},{&quot;id&quot;:&quot;2021-04-01T15:17:50&quot;,&quot;margin&quot;:{&quot;bottom&quot;:1.6929999589920044,&quot;left&quot;:1.6929999589920044,&quot;right&quot;:1.6929999589920044,&quot;top&quot;:0.8199999928474426},&quot;type&quot;:0}],&quot;type&quot;:0}],&quot;type&quot;:0}"/>
  <p:tag name="FIXED_XID_TMP" val="5f5ee1ca4d6848d78f644aec"/>
</p:tagLst>
</file>

<file path=ppt/tags/tag25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9466_1*l_h_i*1_1_1"/>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3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9466_1*l_h_i*1_1_3"/>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5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9466_1*l_h_f*1_1_1"/>
  <p:tag name="KSO_WM_TEMPLATE_CATEGORY" val="diagram"/>
  <p:tag name="KSO_WM_TEMPLATE_INDEX" val="20219466"/>
  <p:tag name="KSO_WM_UNIT_LAYERLEVEL" val="1_1_1"/>
  <p:tag name="KSO_WM_TAG_VERSION" val="1.0"/>
  <p:tag name="KSO_WM_BEAUTIFY_FLAG" val="#wm#"/>
  <p:tag name="KSO_WM_UNIT_PRESET_TEXT" val="单击此处输入你的正文，准确理解您传达的信息"/>
  <p:tag name="KSO_WM_CHIP_GROUPID" val="60bee48d4a63c72506fbd491"/>
  <p:tag name="KSO_WM_CHIP_XID" val="60bee48d4a63c72506fbd492"/>
  <p:tag name="KSO_WM_ASSEMBLE_CHIP_INDEX" val="619148e738e84874aa3aabdc927cc645"/>
  <p:tag name="KSO_WM_UNIT_VALUE" val="36"/>
  <p:tag name="KSO_WM_UNIT_TEXT_FILL_FORE_SCHEMECOLOR_INDEX_BRIGHTNESS" val="0"/>
  <p:tag name="KSO_WM_UNIT_TEXT_FILL_FORE_SCHEMECOLOR_INDEX" val="14"/>
  <p:tag name="KSO_WM_UNIT_TEXT_FILL_TYPE" val="1"/>
  <p:tag name="KSO_WM_UNIT_USESOURCEFORMAT_APPLY" val="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9466_1*l_h_i*1_1_2"/>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2"/>
  <p:tag name="KSO_WM_UNIT_TEXT_FILL_FORE_SCHEMECOLOR_INDEX_BRIGHTNESS" val="0"/>
  <p:tag name="KSO_WM_UNIT_TEXT_FILL_FORE_SCHEMECOLOR_INDEX" val="5"/>
  <p:tag name="KSO_WM_UNIT_TEXT_FILL_TYPE" val="1"/>
  <p:tag name="KSO_WM_UNIT_USESOURCEFORMAT_APPLY" val="1"/>
</p:tagLst>
</file>

<file path=ppt/tags/tag26.xml><?xml version="1.0" encoding="utf-8"?>
<p:tagLst xmlns:p="http://schemas.openxmlformats.org/presentationml/2006/main">
  <p:tag name="KSO_WM_SLIDE_ID" val="diagram2021302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408"/>
  <p:tag name="KSO_WM_SLIDE_POSITION" val="0*60"/>
  <p:tag name="KSO_WM_TAG_VERSION" val="1.0"/>
  <p:tag name="KSO_WM_BEAUTIFY_FLAG" val="#wm#"/>
  <p:tag name="KSO_WM_TEMPLATE_CATEGORY" val="diagram"/>
  <p:tag name="KSO_WM_TEMPLATE_INDEX" val="20213029"/>
  <p:tag name="KSO_WM_SLIDE_LAYOUT" val="a_d_f"/>
  <p:tag name="KSO_WM_SLIDE_LAYOUT_CNT" val="1_1_1"/>
  <p:tag name="KSO_WM_SLIDE_LAYOUT_INFO" val="{&quot;id&quot;:&quot;2021-04-01T15:31:55&quot;,&quot;maxSize&quot;:{&quot;size1&quot;:26.7},&quot;minSize&quot;:{&quot;size1&quot;:20},&quot;normalSize&quot;:{&quot;size1&quot;:20.048289087072018},&quot;subLayout&quot;:[{&quot;id&quot;:&quot;2021-04-01T15:31:55&quot;,&quot;margin&quot;:{&quot;bottom&quot;:0.02600000612437725,&quot;left&quot;:1.6929999589920044,&quot;right&quot;:1.6929999589920044,&quot;top&quot;:1.6929999589920044},&quot;type&quot;:0},{&quot;direction&quot;:1,&quot;id&quot;:&quot;2021-04-01T15:31:55&quot;,&quot;maxSize&quot;:{&quot;size1&quot;:67.5},&quot;minSize&quot;:{&quot;size1&quot;:45},&quot;normalSize&quot;:{&quot;size1&quot;:45},&quot;subLayout&quot;:[{&quot;id&quot;:&quot;2021-04-01T15:31:55&quot;,&quot;margin&quot;:{&quot;bottom&quot;:1.6929999589920044,&quot;left&quot;:1.6929999589920044,&quot;right&quot;:1.243999719619751,&quot;top&quot;:1.6670000553131104},&quot;type&quot;:0},{&quot;id&quot;:&quot;2021-04-01T15:31:55&quot;,&quot;margin&quot;:{&quot;bottom&quot;:1.6929999589920044,&quot;left&quot;:0.02600000612437725,&quot;right&quot;:1.6929999589920044,&quot;top&quot;:1.6670000553131104},&quot;type&quot;:0}],&quot;type&quot;:0}],&quot;type&quot;:0}"/>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31d070e9bcbd1695b17db"/>
  <p:tag name="KSO_WM_CHIP_FILLPROP" val="[[{&quot;text_align&quot;:&quot;lt&quot;,&quot;text_direction&quot;:&quot;horizontal&quot;,&quot;support_big_font&quot;:false,&quot;picture_toward&quot;:0,&quot;picture_dockside&quot;:[],&quot;fill_id&quot;:&quot;c4cbc9b2fced405c9fc7a719d189a8f1&quot;,&quot;fill_align&quot;:&quot;lt&quot;,&quot;chip_types&quot;:[&quot;header&quot;]},{&quot;text_align&quot;:&quot;lt&quot;,&quot;text_direction&quot;:&quot;horizontal&quot;,&quot;support_features&quot;:[&quot;collage&quot;],&quot;support_big_font&quot;:false,&quot;picture_toward&quot;:0,&quot;picture_dockside&quot;:[],&quot;fill_id&quot;:&quot;703630537a544035acf5de6956828d87&quot;,&quot;fill_align&quot;:&quot;cm&quot;,&quot;chip_types&quot;:[&quot;diagram&quot;,&quot;text&quot;,&quot;picture&quot;,&quot;chart&quot;,&quot;table&quot;,&quot;video&quot;]},{&quot;text_align&quot;:&quot;lt&quot;,&quot;text_direction&quot;:&quot;horizontal&quot;,&quot;support_big_font&quot;:false,&quot;picture_toward&quot;:0,&quot;picture_dockside&quot;:[],&quot;fill_id&quot;:&quot;b407b34b201641d49d75be095b5a3ec9&quot;,&quot;fill_align&quot;:&quot;cm&quot;,&quot;chip_types&quot;:[&quot;text&quot;,&quot;picture&quot;,&quot;chart&quot;]}]]"/>
  <p:tag name="KSO_WM_CHIP_DECFILLPROP" val="[]"/>
  <p:tag name="KSO_WM_CHIP_GROUPID" val="5f0e73c28050c250ba65b219"/>
  <p:tag name="KSO_WM_SLIDE_BK_DARK_LIGHT" val="2"/>
  <p:tag name="KSO_WM_SLIDE_BACKGROUND_TYPE" val="general"/>
  <p:tag name="KSO_WM_SLIDE_SUPPORT_FEATURE_TYPE" val="1"/>
  <p:tag name="KSO_WM_TEMPLATE_ASSEMBLE_XID" val="60656f2b4054ed1e2fb804c5"/>
  <p:tag name="KSO_WM_TEMPLATE_ASSEMBLE_GROUPID" val="60656f2b4054ed1e2fb804c5"/>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19466_1*l_h_i*1_2_1"/>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3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9466_1*l_h_i*1_2_3"/>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12"/>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26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9466_1*l_h_f*1_2_1"/>
  <p:tag name="KSO_WM_TEMPLATE_CATEGORY" val="diagram"/>
  <p:tag name="KSO_WM_TEMPLATE_INDEX" val="20219466"/>
  <p:tag name="KSO_WM_UNIT_LAYERLEVEL" val="1_1_1"/>
  <p:tag name="KSO_WM_TAG_VERSION" val="1.0"/>
  <p:tag name="KSO_WM_BEAUTIFY_FLAG" val="#wm#"/>
  <p:tag name="KSO_WM_UNIT_PRESET_TEXT" val="单击此处输入你的正文，准确理解您传达的信息"/>
  <p:tag name="KSO_WM_CHIP_GROUPID" val="60bee48d4a63c72506fbd491"/>
  <p:tag name="KSO_WM_CHIP_XID" val="60bee48d4a63c72506fbd492"/>
  <p:tag name="KSO_WM_ASSEMBLE_CHIP_INDEX" val="619148e738e84874aa3aabdc927cc645"/>
  <p:tag name="KSO_WM_UNIT_VALUE" val="36"/>
  <p:tag name="KSO_WM_UNIT_TEXT_FILL_FORE_SCHEMECOLOR_INDEX_BRIGHTNESS" val="0"/>
  <p:tag name="KSO_WM_UNIT_TEXT_FILL_FORE_SCHEMECOLOR_INDEX" val="14"/>
  <p:tag name="KSO_WM_UNIT_TEXT_FILL_TYPE" val="1"/>
  <p:tag name="KSO_WM_UNIT_USESOURCEFORMAT_APPLY"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9466_1*l_h_i*1_2_2"/>
  <p:tag name="KSO_WM_TEMPLATE_CATEGORY" val="diagram"/>
  <p:tag name="KSO_WM_TEMPLATE_INDEX" val="20219466"/>
  <p:tag name="KSO_WM_UNIT_LAYERLEVEL" val="1_1_1"/>
  <p:tag name="KSO_WM_TAG_VERSION" val="1.0"/>
  <p:tag name="KSO_WM_BEAUTIFY_FLAG" val="#wm#"/>
  <p:tag name="KSO_WM_CHIP_GROUPID" val="60bee48d4a63c72506fbd491"/>
  <p:tag name="KSO_WM_CHIP_XID" val="60bee48d4a63c72506fbd492"/>
  <p:tag name="KSO_WM_ASSEMBLE_CHIP_INDEX" val="619148e738e84874aa3aabdc927cc645"/>
  <p:tag name="KSO_WM_UNIT_VALUE" val="2"/>
  <p:tag name="KSO_WM_UNIT_TEXT_FILL_FORE_SCHEMECOLOR_INDEX_BRIGHTNESS" val="0"/>
  <p:tag name="KSO_WM_UNIT_TEXT_FILL_FORE_SCHEMECOLOR_INDEX" val="5"/>
  <p:tag name="KSO_WM_UNIT_TEXT_FILL_TYPE" val="1"/>
  <p:tag name="KSO_WM_UNIT_USESOURCEFORMAT_APPLY" val="1"/>
</p:tagLst>
</file>

<file path=ppt/tags/tag264.xml><?xml version="1.0" encoding="utf-8"?>
<p:tagLst xmlns:p="http://schemas.openxmlformats.org/presentationml/2006/main">
  <p:tag name="KSO_WM_SLIDE_ID" val="diagram20229659_1"/>
  <p:tag name="KSO_WM_SLIDE_ITEM_CNT" val="0"/>
  <p:tag name="KSO_WM_SLIDE_INDEX" val="1"/>
  <p:tag name="KSO_WM_TAG_VERSION" val="1.0"/>
  <p:tag name="KSO_WM_BEAUTIFY_FLAG" val="#wm#"/>
  <p:tag name="KSO_WM_TEMPLATE_CATEGORY" val="diagram"/>
  <p:tag name="KSO_WM_TEMPLATE_INDEX" val="20229659"/>
  <p:tag name="KSO_WM_SLIDE_TYPE" val="text"/>
  <p:tag name="KSO_WM_SLIDE_SUBTYPE" val="picTxt"/>
  <p:tag name="KSO_WM_SLIDE_SIZE" val="864*396"/>
  <p:tag name="KSO_WM_SLIDE_POSITION" val="48*48"/>
  <p:tag name="KSO_WM_SLIDE_LAYOUT" val="a_d"/>
  <p:tag name="KSO_WM_SLIDE_LAYOUT_CNT" val="1_1"/>
  <p:tag name="KSO_WM_TEMPLATE_SUBCATEGORY" val="21"/>
  <p:tag name="KSO_WM_TEMPLATE_MASTER_TYPE" val="0"/>
  <p:tag name="KSO_WM_TEMPLATE_COLOR_TYPE" val="1"/>
  <p:tag name="KSO_WM_SPECIAL_SOURCE" val="jmoperatio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96419553136823a5e6172"/>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DECFILLPROP" val="[]"/>
  <p:tag name="KSO_WM_SLIDE_CAN_ADD_NAVIGATION" val="1"/>
  <p:tag name="KSO_WM_CHIP_GROUPID" val="5f5ee1ca4d6848d78f644aec"/>
  <p:tag name="KSO_WM_SLIDE_BK_DARK_LIGHT" val="2"/>
  <p:tag name="KSO_WM_SLIDE_BACKGROUND_TYPE" val="general"/>
  <p:tag name="KSO_WM_SLIDE_SUPPORT_FEATURE_TYPE" val="3"/>
  <p:tag name="KSO_WM_TEMPLATE_ASSEMBLE_XID" val="639aeb060c9383becde692eb"/>
  <p:tag name="KSO_WM_TEMPLATE_ASSEMBLE_GROUPID" val="639aeb060c9383becde692eb"/>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FIXED_XID_TMP" val="5f5ee1ca4d6848d78f644aec"/>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2"/>
  <p:tag name="KSO_WM_UNIT_ID" val="diagram20216617_1*ζ_h_i*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 name="KSO_WM_UNIT_LINE_FORE_SCHEMECOLOR_INDEX_BRIGHTNESS" val="0"/>
  <p:tag name="KSO_WM_UNIT_LINE_FORE_SCHEMECOLOR_INDEX" val="5"/>
  <p:tag name="KSO_WM_UNIT_LINE_FILL_TYPE" val="2"/>
  <p:tag name="KSO_WM_UNIT_TEXT_FILL_FORE_SCHEMECOLOR_INDEX_BRIGHTNESS" val="0"/>
  <p:tag name="KSO_WM_UNIT_TEXT_FILL_FORE_SCHEMECOLOR_INDEX" val="13"/>
  <p:tag name="KSO_WM_UNIT_TEXT_FILL_TYPE" val="1"/>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UNIT_PLACING_PICTURE_USER_VIEWPORT" val="{&quot;height&quot;:6898,&quot;width&quot;:9847}"/>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PP_MARK_KEY" val="f02dc179-dd2a-4886-9473-7aeac1f4276c"/>
  <p:tag name="COMMONDATA" val="eyJoZGlkIjoiMmE1NTViMmMzODc5NGZjNmQ1NmExOGNjMzE5MzkyMTMifQ=="/>
</p:tagLst>
</file>

<file path=ppt/tags/tag28.xml><?xml version="1.0" encoding="utf-8"?>
<p:tagLst xmlns:p="http://schemas.openxmlformats.org/presentationml/2006/main">
  <p:tag name="KSO_WM_UNIT_PICTURE_TOWARD" val="1"/>
  <p:tag name="KSO_WM_UNIT_PICTURE_DOCKSIDE" val="cb,rm,ct"/>
  <p:tag name="KSO_WM_UNIT_HIGHLIGHT" val="0"/>
  <p:tag name="KSO_WM_UNIT_COMPATIBLE" val="0"/>
  <p:tag name="KSO_WM_UNIT_DIAGRAM_ISNUMVISUAL" val="0"/>
  <p:tag name="KSO_WM_UNIT_DIAGRAM_ISREFERUNIT" val="0"/>
  <p:tag name="KSO_WM_DIAGRAM_GROUP_CODE" val="ζ1-1"/>
  <p:tag name="KSO_WM_UNIT_TYPE" val="ζ_h_i"/>
  <p:tag name="KSO_WM_UNIT_INDEX" val="1_1_3"/>
  <p:tag name="KSO_WM_UNIT_ID" val="diagram20216617_1*ζ_h_i*1_1_3"/>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29.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2"/>
  <p:tag name="KSO_WM_UNIT_ID" val="diagram20216617_1*ζ_h_d*1_1_2"/>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UNIT_PICTURE_TOWARD" val="1"/>
  <p:tag name="KSO_WM_UNIT_PICTURE_DOCKSIDE" val="cb,rm,ct"/>
  <p:tag name="KSO_WM_UNIT_VALUE" val="1054*1054"/>
  <p:tag name="KSO_WM_UNIT_HIGHLIGHT" val="0"/>
  <p:tag name="KSO_WM_UNIT_COMPATIBLE" val="0"/>
  <p:tag name="KSO_WM_UNIT_DIAGRAM_ISNUMVISUAL" val="0"/>
  <p:tag name="KSO_WM_UNIT_DIAGRAM_ISREFERUNIT" val="0"/>
  <p:tag name="KSO_WM_DIAGRAM_GROUP_CODE" val="ζ1-1"/>
  <p:tag name="KSO_WM_UNIT_TYPE" val="ζ_h_d"/>
  <p:tag name="KSO_WM_UNIT_INDEX" val="1_1_1"/>
  <p:tag name="KSO_WM_UNIT_ID" val="diagram20216617_1*ζ_h_d*1_1_1"/>
  <p:tag name="KSO_WM_TEMPLATE_CATEGORY" val="diagram"/>
  <p:tag name="KSO_WM_TEMPLATE_INDEX" val="20216617"/>
  <p:tag name="KSO_WM_UNIT_LAYERLEVEL" val="1_1_1"/>
  <p:tag name="KSO_WM_TAG_VERSION" val="1.0"/>
  <p:tag name="KSO_WM_BEAUTIFY_FLAG" val="#wm#"/>
  <p:tag name="KSO_WM_UNIT_DIAGRAM_MODELTYPE" val="creativePicture"/>
  <p:tag name="KSO_WM_UNIT_USESOURCEFORMAT_APPLY" val="1"/>
</p:tagLst>
</file>

<file path=ppt/tags/tag31.xml><?xml version="1.0" encoding="utf-8"?>
<p:tagLst xmlns:p="http://schemas.openxmlformats.org/presentationml/2006/main">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diagram20217073_1*a*1"/>
  <p:tag name="KSO_WM_TEMPLATE_CATEGORY" val="diagram"/>
  <p:tag name="KSO_WM_TEMPLATE_INDEX" val="20217073"/>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7a3f221064241ce926b5da93464cd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0187e0d46fa40efbf5cb96029111a26"/>
  <p:tag name="KSO_WM_UNIT_TEXT_FILL_FORE_SCHEMECOLOR_INDEX_BRIGHTNESS" val="0"/>
  <p:tag name="KSO_WM_UNIT_TEXT_FILL_FORE_SCHEMECOLOR_INDEX" val="13"/>
  <p:tag name="KSO_WM_UNIT_TEXT_FILL_TYPE" val="1"/>
  <p:tag name="KSO_WM_TEMPLATE_ASSEMBLE_XID" val="606570534054ed1e2fb814c7"/>
  <p:tag name="KSO_WM_TEMPLATE_ASSEMBLE_GROUPID" val="606570534054ed1e2fb814c7"/>
</p:tagLst>
</file>

<file path=ppt/tags/tag3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73_1*f*1"/>
  <p:tag name="KSO_WM_TEMPLATE_CATEGORY" val="diagram"/>
  <p:tag name="KSO_WM_TEMPLATE_INDEX" val="2021707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ce82e2753746471daed8748529970ba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ba28c40bb95945a5a4e748a293b73aa4"/>
  <p:tag name="KSO_WM_UNIT_TEXT_FILL_FORE_SCHEMECOLOR_INDEX_BRIGHTNESS" val="0.25"/>
  <p:tag name="KSO_WM_UNIT_TEXT_FILL_FORE_SCHEMECOLOR_INDEX" val="13"/>
  <p:tag name="KSO_WM_UNIT_TEXT_FILL_TYPE" val="1"/>
  <p:tag name="KSO_WM_TEMPLATE_ASSEMBLE_XID" val="606570534054ed1e2fb814c7"/>
  <p:tag name="KSO_WM_TEMPLATE_ASSEMBLE_GROUPID" val="606570534054ed1e2fb814c7"/>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wm#"/>
  <p:tag name="KSO_WM_TEMPLATE_CATEGORY" val="diagram"/>
  <p:tag name="KSO_WM_TEMPLATE_INDEX" val="20217073"/>
  <p:tag name="KSO_WM_SLIDE_ID" val="diagram2021707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1-04-01T16:16:09&quot;,&quot;maxSize&quot;:{&quot;size1&quot;:57.5},&quot;minSize&quot;:{&quot;size1&quot;:32.6},&quot;normalSize&quot;:{&quot;size1&quot;:37.75625},&quot;subLayout&quot;:[{&quot;id&quot;:&quot;2021-04-01T16:16:09&quot;,&quot;maxSize&quot;:{&quot;size1&quot;:35.6},&quot;minSize&quot;:{&quot;size1&quot;:17.8},&quot;normalSize&quot;:{&quot;size1&quot;:18.966666666666665},&quot;subLayout&quot;:[{&quot;id&quot;:&quot;2021-04-01T16:16:09&quot;,&quot;margin&quot;:{&quot;bottom&quot;:0,&quot;left&quot;:2.117000102996826,&quot;right&quot;:0.02600000612437725,&quot;top&quot;:1.6929999589920044},&quot;type&quot;:0},{&quot;id&quot;:&quot;2021-04-01T16:16:09&quot;,&quot;margin&quot;:{&quot;bottom&quot;:1.6929999589920044,&quot;left&quot;:2.117000102996826,&quot;right&quot;:0.02600000612437725,&quot;top&quot;:1.720000147819519},&quot;type&quot;:0}],&quot;type&quot;:0},{&quot;id&quot;:&quot;2021-04-01T16:16:09&quot;,&quot;margin&quot;:{&quot;bottom&quot;:0,&quot;left&quot;:1.6670000553131104,&quot;right&quot;:0,&quot;top&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e49c998712faa657a980"/>
  <p:tag name="KSO_WM_CHIP_FILLPROP" val="[[{&quot;text_align&quot;:&quot;cm&quot;,&quot;text_direction&quot;:&quot;horizontal&quot;,&quot;support_features&quot;:[&quot;creativepic&quot;],&quot;support_big_font&quot;:false,&quot;picture_toward&quot;:1,&quot;picture_dockside&quot;:[&quot;cb&quot;,&quot;rm&quot;,&quot;ct&quot;],&quot;fill_id&quot;:&quot;3ff8b7e9ece344528a0d0bda437c3435&quot;,&quot;fill_align&quot;:&quot;cm&quot;,&quot;chip_types&quot;:[&quot;picture&quot;]},{&quot;text_align&quot;:&quot;lt&quot;,&quot;text_direction&quot;:&quot;horizontal&quot;,&quot;support_big_font&quot;:false,&quot;picture_toward&quot;:0,&quot;picture_dockside&quot;:[],&quot;fill_id&quot;:&quot;8730a6765360444782bef596a7b527c4&quot;,&quot;fill_align&quot;:&quot;lt&quot;,&quot;chip_types&quot;:[&quot;header&quot;]},{&quot;text_align&quot;:&quot;lt&quot;,&quot;text_direction&quot;:&quot;horizontal&quot;,&quot;support_big_font&quot;:false,&quot;picture_toward&quot;:0,&quot;picture_dockside&quot;:[],&quot;fill_id&quot;:&quot;13ab5cb2370249159930a241f720671f&quot;,&quot;fill_align&quot;:&quot;lt&quot;,&quot;chip_types&quot;:[&quot;text&quot;]}]]"/>
  <p:tag name="KSO_WM_CHIP_DECFILLPROP" val="[]"/>
  <p:tag name="KSO_WM_SLIDE_TYPE" val="text"/>
  <p:tag name="KSO_WM_SLIDE_SIZE" val="960*540"/>
  <p:tag name="KSO_WM_SLIDE_POSITION" val="0*0"/>
  <p:tag name="KSO_WM_CHIP_GROUPID" val="5fade49c998712faa657a97f"/>
  <p:tag name="KSO_WM_SLIDE_BK_DARK_LIGHT" val="2"/>
  <p:tag name="KSO_WM_SLIDE_BACKGROUND_TYPE" val="general"/>
  <p:tag name="KSO_WM_SLIDE_SUPPORT_FEATURE_TYPE" val="8"/>
  <p:tag name="KSO_WM_SLIDE_SUBTYPE" val="picTxt"/>
  <p:tag name="KSO_WM_TEMPLATE_ASSEMBLE_XID" val="606570534054ed1e2fb814c7"/>
  <p:tag name="KSO_WM_TEMPLATE_ASSEMBLE_GROUPID" val="606570534054ed1e2fb814c7"/>
</p:tagLst>
</file>

<file path=ppt/tags/tag36.xml><?xml version="1.0" encoding="utf-8"?>
<p:tagLst xmlns:p="http://schemas.openxmlformats.org/presentationml/2006/main">
  <p:tag name="KSO_WM_UNIT_BLOCK" val="0"/>
  <p:tag name="KSO_WM_UNIT_SM_LIMIT_TYPE" val="2"/>
  <p:tag name="KSO_WM_UNIT_DEC_AREA_ID" val="09af2422ee32446883a82694180d26fd"/>
  <p:tag name="KSO_WM_UNIT_HIGHLIGHT" val="0"/>
  <p:tag name="KSO_WM_UNIT_COMPATIBLE" val="0"/>
  <p:tag name="KSO_WM_UNIT_DIAGRAM_ISNUMVISUAL" val="0"/>
  <p:tag name="KSO_WM_UNIT_DIAGRAM_ISREFERUNIT" val="0"/>
  <p:tag name="KSO_WM_UNIT_TYPE" val="i"/>
  <p:tag name="KSO_WM_UNIT_INDEX" val="2"/>
  <p:tag name="KSO_WM_UNIT_ID" val="diagram20212303_1*i*2"/>
  <p:tag name="KSO_WM_TEMPLATE_CATEGORY" val="diagram"/>
  <p:tag name="KSO_WM_TEMPLATE_INDEX" val="20212303"/>
  <p:tag name="KSO_WM_UNIT_LAYERLEVEL" val="1"/>
  <p:tag name="KSO_WM_TAG_VERSION" val="1.0"/>
  <p:tag name="KSO_WM_BEAUTIFY_FLAG" val="#wm#"/>
  <p:tag name="KSO_WM_UNIT_DECORATE_INFO" val="{&quot;ReferentInfo&quot;:{&quot;Id&quot;:&quot;slide&quot;,&quot;X&quot;:{&quot;Pos&quot;:2},&quot;Y&quot;:{&quot;Pos&quot;:0}},&quot;DecorateInfoX&quot;:{&quot;Pos&quot;:2,&quot;IsAbs&quot;:false},&quot;DecorateInfoY&quot;:{&quot;Pos&quot;:0,&quot;IsAbs&quot;:false},&quot;DecorateInfoW&quot;:{&quot;IsAbs&quot;:false},&quot;DecorateInfoH&quot;:{&quot;IsAbs&quot;:false},&quot;whChangeMode&quot;:0}"/>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72"/>
  <p:tag name="KSO_WM_TEMPLATE_ASSEMBLE_XID" val="60656f434054ed1e2fb80686"/>
  <p:tag name="KSO_WM_TEMPLATE_ASSEMBLE_GROUPID" val="60656f434054ed1e2fb80686"/>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12303_1*i*3"/>
  <p:tag name="KSO_WM_TEMPLATE_CATEGORY" val="diagram"/>
  <p:tag name="KSO_WM_TEMPLATE_INDEX" val="20212303"/>
  <p:tag name="KSO_WM_UNIT_LAYERLEVEL" val="1"/>
  <p:tag name="KSO_WM_TAG_VERSION" val="1.0"/>
  <p:tag name="KSO_WM_BEAUTIFY_FLAG" val="#wm#"/>
  <p:tag name="KSO_WM_UNIT_BLOCK" val="0"/>
  <p:tag name="KSO_WM_UNIT_SM_LIMIT_TYPE" val="2"/>
  <p:tag name="KSO_WM_UNIT_DECORATE_INFO" val="{&quot;ReferentInfo&quot;:{&quot;Id&quot;:&quot;slide&quot;,&quot;X&quot;:{&quot;Pos&quot;:0},&quot;Y&quot;:{&quot;Pos&quot;:2}},&quot;DecorateInfoX&quot;:{&quot;Pos&quot;:0,&quot;IsAbs&quot;:false},&quot;DecorateInfoY&quot;:{&quot;Pos&quot;:2,&quot;IsAbs&quot;:false},&quot;DecorateInfoW&quot;:{&quot;IsAbs&quot;:false},&quot;DecorateInfoH&quot;:{&quot;IsAbs&quot;:false},&quot;whChangeMode&quot;:0}"/>
  <p:tag name="KSO_WM_UNIT_DEC_AREA_ID" val="d5b40817ac0b46399ce6168549b75b5b"/>
  <p:tag name="PA" val="v5.2.11"/>
  <p:tag name="KSO_WM_CHIP_GROUPID" val="5e757e3269be4861f5f8614a"/>
  <p:tag name="KSO_WM_CHIP_XID" val="5f607145688f7a6c7bea32a6"/>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30"/>
  <p:tag name="KSO_WM_TEMPLATE_ASSEMBLE_XID" val="60656f434054ed1e2fb80686"/>
  <p:tag name="KSO_WM_TEMPLATE_ASSEMBLE_GROUPID" val="60656f434054ed1e2fb80686"/>
</p:tagLst>
</file>

<file path=ppt/tags/tag3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303_1*a*1"/>
  <p:tag name="KSO_WM_TEMPLATE_CATEGORY" val="diagram"/>
  <p:tag name="KSO_WM_TEMPLATE_INDEX" val="20212303"/>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d32a3a9cc15f4fccb2982bc719ecb06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t&quot;,&quot;fill_mode&quot;:&quot;full&quot;,&quot;sacle_strategy&quot;:&quot;smart&quot;}"/>
  <p:tag name="KSO_WM_ASSEMBLE_CHIP_INDEX" val="a43f3b9f6d47485481779bc834c3ce7d"/>
  <p:tag name="KSO_WM_UNIT_TEXT_FILL_FORE_SCHEMECOLOR_INDEX_BRIGHTNESS" val="0"/>
  <p:tag name="KSO_WM_UNIT_TEXT_FILL_FORE_SCHEMECOLOR_INDEX" val="13"/>
  <p:tag name="KSO_WM_UNIT_TEXT_FILL_TYPE" val="1"/>
  <p:tag name="KSO_WM_TEMPLATE_ASSEMBLE_XID" val="60656f434054ed1e2fb80686"/>
  <p:tag name="KSO_WM_TEMPLATE_ASSEMBLE_GROUPID" val="60656f434054ed1e2fb80686"/>
</p:tagLst>
</file>

<file path=ppt/tags/tag39.xml><?xml version="1.0" encoding="utf-8"?>
<p:tagLst xmlns:p="http://schemas.openxmlformats.org/presentationml/2006/main">
  <p:tag name="KSO_WM_UNIT_SUBTYPE" val="a"/>
  <p:tag name="KSO_WM_UNIT_PRESET_TEXT" val="单击添加文本"/>
  <p:tag name="KSO_WM_UNIT_NOCLEAR" val="0"/>
  <p:tag name="KSO_WM_UNIT_VALUE" val="1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59_5*l_h_f*1_1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SUBTYPE" val="a"/>
  <p:tag name="KSO_WM_UNIT_PRESET_TEXT" val="单击添加文本"/>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59_5*l_h_f*1_2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1.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28759_5*l_h_f*1_3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2.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6_1"/>
  <p:tag name="KSO_WM_UNIT_ID" val="diagram20228759_5*l_h_f*1_6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3.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28759_5*l_h_f*1_5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5"/>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4.xml><?xml version="1.0" encoding="utf-8"?>
<p:tagLst xmlns:p="http://schemas.openxmlformats.org/presentationml/2006/main">
  <p:tag name="KSO_WM_UNIT_SUBTYPE" val="a"/>
  <p:tag name="KSO_WM_UNIT_PRESET_TEXT" val="单击添加文本"/>
  <p:tag name="KSO_WM_UNIT_NOCLEAR" val="0"/>
  <p:tag name="KSO_WM_UNIT_VALUE" val="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28759_5*l_h_f*1_4_1"/>
  <p:tag name="KSO_WM_TEMPLATE_CATEGORY" val="diagram"/>
  <p:tag name="KSO_WM_TEMPLATE_INDEX" val="20228759"/>
  <p:tag name="KSO_WM_UNIT_LAYERLEVEL" val="1_1_1"/>
  <p:tag name="KSO_WM_TAG_VERSION" val="1.0"/>
  <p:tag name="KSO_WM_BEAUTIFY_FLAG" val="#wm#"/>
  <p:tag name="KSO_WM_UNIT_FILL_FORE_SCHEMECOLOR_INDEX_1_BRIGHTNESS" val="-0.25"/>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6"/>
  <p:tag name="KSO_WM_UNIT_FILL_FORE_SCHEMECOLOR_INDEX_2_POS" val="1"/>
  <p:tag name="KSO_WM_UNIT_FILL_FORE_SCHEMECOLOR_INDEX_2_TRANS" val="0"/>
  <p:tag name="KSO_WM_UNIT_FILL_GRADIENT_TYPE" val="0"/>
  <p:tag name="KSO_WM_UNIT_FILL_GRADIENT_ANGLE" val="130"/>
  <p:tag name="KSO_WM_UNIT_FILL_GRADIENT_Direction" val="-2"/>
  <p:tag name="KSO_WM_UNIT_FILL_TYPE" val="3"/>
  <p:tag name="KSO_WM_UNIT_TEXT_FILL_FORE_SCHEMECOLOR_INDEX_BRIGHTNESS" val="0"/>
  <p:tag name="KSO_WM_UNIT_TEXT_FILL_FORE_SCHEMECOLOR_INDEX" val="14"/>
  <p:tag name="KSO_WM_UNIT_TEXT_FILL_TYPE" val="1"/>
  <p:tag name="KSO_WM_UNIT_USESOURCEFORMAT_APPLY" val="1"/>
</p:tagLst>
</file>

<file path=ppt/tags/tag45.xml><?xml version="1.0" encoding="utf-8"?>
<p:tagLst xmlns:p="http://schemas.openxmlformats.org/presentationml/2006/main">
  <p:tag name="KSO_WM_SLIDE_ID" val="diagram20212303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59*542"/>
  <p:tag name="KSO_WM_SLIDE_POSITION" val="0*0"/>
  <p:tag name="KSO_WM_TAG_VERSION" val="1.0"/>
  <p:tag name="KSO_WM_BEAUTIFY_FLAG" val="#wm#"/>
  <p:tag name="KSO_WM_TEMPLATE_CATEGORY" val="diagram"/>
  <p:tag name="KSO_WM_TEMPLATE_INDEX" val="20212303"/>
  <p:tag name="KSO_WM_SLIDE_LAYOUT" val="a_d"/>
  <p:tag name="KSO_WM_SLIDE_LAYOUT_CNT" val="1_1"/>
  <p:tag name="KSO_WM_SLIDE_CAN_ADD_NAVIGATION" val="1"/>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07145688f7a6c7bea32a6"/>
  <p:tag name="KSO_WM_CHIP_FILLPROP" val="[[{&quot;text_align&quot;:&quot;ct&quot;,&quot;text_direction&quot;:&quot;horizontal&quot;,&quot;support_big_font&quot;:false,&quot;fill_id&quot;:&quot;ddcf2610c0ac4b45bec7e29ab0ab1f83&quot;,&quot;fill_align&quot;:&quot;ct&quot;,&quot;chip_types&quot;:[&quot;header&quot;]},{&quot;text_align&quot;:&quot;lm&quot;,&quot;text_direction&quot;:&quot;horizontal&quot;,&quot;support_features&quot;:[&quot;collage&quot;,&quot;carousel&quot;],&quot;support_big_font&quot;:false,&quot;fill_id&quot;:&quot;f2ad6f8ec5eb4c60ab8a9b497fa44351&quot;,&quot;fill_align&quot;:&quot;cm&quot;,&quot;chip_types&quot;:[&quot;diagram&quot;,&quot;pictext&quot;,&quot;text&quot;,&quot;picture&quot;,&quot;chart&quot;,&quot;table&quot;,&quot;video&quot;]}]]"/>
  <p:tag name="KSO_WM_CHIP_DECFILLPROP" val="[]"/>
  <p:tag name="KSO_WM_SLIDE_LAYOUT_INFO" val="{&quot;id&quot;:&quot;2021-04-01T15:36:38&quot;,&quot;maxSize&quot;:{&quot;size1&quot;:30.1},&quot;minSize&quot;:{&quot;size1&quot;:20.1},&quot;normalSize&quot;:{&quot;size1&quot;:25.7},&quot;subLayout&quot;:[{&quot;id&quot;:&quot;2021-04-01T15:36:38&quot;,&quot;margin&quot;:{&quot;bottom&quot;:0.02600000612437725,&quot;left&quot;:1.6929999589920044,&quot;right&quot;:1.6929999589920044,&quot;top&quot;:2.752000093460083},&quot;type&quot;:0},{&quot;id&quot;:&quot;2021-04-01T15:36:38&quot;,&quot;margin&quot;:{&quot;bottom&quot;:1.7280000448226929,&quot;left&quot;:1.6929999589920044,&quot;right&quot;:1.6929999589920044,&quot;top&quot;:0.609000027179718},&quot;type&quot;:0}],&quot;type&quot;:0}"/>
  <p:tag name="KSO_WM_CHIP_GROUPID" val="5e757e3269be4861f5f8614a"/>
  <p:tag name="KSO_WM_SLIDE_BK_DARK_LIGHT" val="2"/>
  <p:tag name="KSO_WM_SLIDE_BACKGROUND_TYPE" val="general"/>
  <p:tag name="KSO_WM_SLIDE_SUPPORT_FEATURE_TYPE" val="3"/>
  <p:tag name="KSO_WM_TEMPLATE_ASSEMBLE_XID" val="60656f434054ed1e2fb80686"/>
  <p:tag name="KSO_WM_TEMPLATE_ASSEMBLE_GROUPID" val="60656f434054ed1e2fb80686"/>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1_1"/>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1_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1_3"/>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1_3"/>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diagram20215664_1*l_h_i*1_1_2"/>
  <p:tag name="KSO_WM_TEMPLATE_CATEGORY" val="diagram"/>
  <p:tag name="KSO_WM_TEMPLATE_INDEX" val="20215664"/>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f*1_1_1"/>
  <p:tag name="KSO_WM_TEMPLATE_CATEGORY" val="diagram"/>
  <p:tag name="KSO_WM_TEMPLATE_INDEX" val="20215664"/>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你的正文，文字是您思想的提炼，为了最终演示发布的良好效果，请尽量言简意赅的阐述观点"/>
  <p:tag name="KSO_WM_UNIT_VALUE" val="66"/>
  <p:tag name="KSO_WM_UNIT_TEXT_FILL_FORE_SCHEMECOLOR_INDEX_BRIGHTNESS" val="0.25"/>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a*1_1_1"/>
  <p:tag name="KSO_WM_TEMPLATE_CATEGORY" val="diagram"/>
  <p:tag name="KSO_WM_TEMPLATE_INDEX" val="20215664"/>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2_1"/>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i*1_2_3"/>
  <p:tag name="KSO_WM_TEMPLATE_CATEGORY" val="diagram"/>
  <p:tag name="KSO_WM_TEMPLATE_INDEX" val="20215664"/>
  <p:tag name="KSO_WM_UNIT_LAYERLEVEL" val="1_1_1"/>
  <p:tag name="KSO_WM_TAG_VERSION" val="1.0"/>
  <p:tag name="KSO_WM_BEAUTIFY_FLAG" val="#wm#"/>
  <p:tag name="KSO_WM_DIAGRAM_GROUP_CODE" val="l1-1"/>
  <p:tag name="KSO_WM_UNIT_TYPE" val="l_h_i"/>
  <p:tag name="KSO_WM_UNIT_INDEX" val="1_2_3"/>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diagram20215664_1*l_h_i*1_2_2"/>
  <p:tag name="KSO_WM_TEMPLATE_CATEGORY" val="diagram"/>
  <p:tag name="KSO_WM_TEMPLATE_INDEX" val="20215664"/>
  <p:tag name="KSO_WM_UNIT_LAYERLEVEL" val="1_1_1"/>
  <p:tag name="KSO_WM_TAG_VERSION" val="1.0"/>
  <p:tag name="KSO_WM_BEAUTIFY_FLAG" val="#wm#"/>
  <p:tag name="KSO_WM_DIAGRAM_GROUP_CODE" val="l1-1"/>
  <p:tag name="KSO_WM_UNIT_TEXT_FILL_FORE_SCHEMECOLOR_INDEX_BRIGHTNESS" val="0"/>
  <p:tag name="KSO_WM_UNIT_TEXT_FILL_FORE_SCHEMECOLOR_INDEX" val="5"/>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f*1_2_1"/>
  <p:tag name="KSO_WM_TEMPLATE_CATEGORY" val="diagram"/>
  <p:tag name="KSO_WM_TEMPLATE_INDEX" val="20215664"/>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你的正文，文字是您思想的提炼，为了最终演示发布的良好效果，请尽量言简意赅的阐述观点"/>
  <p:tag name="KSO_WM_UNIT_VALUE" val="66"/>
  <p:tag name="KSO_WM_UNIT_TEXT_FILL_FORE_SCHEMECOLOR_INDEX_BRIGHTNESS" val="0"/>
  <p:tag name="KSO_WM_UNIT_TEXT_FILL_FORE_SCHEMECOLOR_INDEX" val="14"/>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64_1*l_h_a*1_2_1"/>
  <p:tag name="KSO_WM_TEMPLATE_CATEGORY" val="diagram"/>
  <p:tag name="KSO_WM_TEMPLATE_INDEX" val="20215664"/>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UNIT_PRESET_TEXT" val="添加标题"/>
  <p:tag name="KSO_WM_UNIT_VALUE" val="8"/>
  <p:tag name="KSO_WM_UNIT_TEXT_FILL_FORE_SCHEMECOLOR_INDEX_BRIGHTNESS" val="0"/>
  <p:tag name="KSO_WM_UNIT_TEXT_FILL_FORE_SCHEMECOLOR_INDEX" val="14"/>
  <p:tag name="KSO_WM_UNIT_TEXT_FILL_TYPE" val="1"/>
  <p:tag name="KSO_WM_UNIT_USESOURCEFORMAT_APPLY" val="1"/>
</p:tagLst>
</file>

<file path=ppt/tags/tag74.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75.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29659_1*a*1"/>
  <p:tag name="KSO_WM_TEMPLATE_CATEGORY" val="diagram"/>
  <p:tag name="KSO_WM_TEMPLATE_INDEX" val="2022965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b141ff84feda4e1b8c93024c49d83b3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838c81d35e8409fa7d112c8e6498224"/>
  <p:tag name="KSO_WM_UNIT_TEXT_FILL_FORE_SCHEMECOLOR_INDEX_BRIGHTNESS" val="0"/>
  <p:tag name="KSO_WM_UNIT_TEXT_FILL_FORE_SCHEMECOLOR_INDEX" val="13"/>
  <p:tag name="KSO_WM_UNIT_TEXT_FILL_TYPE" val="1"/>
  <p:tag name="KSO_WM_TEMPLATE_ASSEMBLE_XID" val="639aeb060c9383becde692eb"/>
  <p:tag name="KSO_WM_TEMPLATE_ASSEMBLE_GROUPID" val="639aeb060c9383becde692eb"/>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1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1_1"/>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1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1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1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1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2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2_1"/>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2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2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2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2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i*1_3_1"/>
  <p:tag name="KSO_WM_TEMPLATE_CATEGORY" val="diagram"/>
  <p:tag name="KSO_WM_TEMPLATE_INDEX" val="20215691"/>
  <p:tag name="KSO_WM_UNIT_LAYERLEVEL" val="1_1_1"/>
  <p:tag name="KSO_WM_TAG_VERSION" val="1.0"/>
  <p:tag name="KSO_WM_BEAUTIFY_FLAG" val="#wm#"/>
  <p:tag name="KSO_WM_DIAGRAM_GROUP_CODE" val="l1-1"/>
  <p:tag name="KSO_WM_UNIT_TYPE" val="l_h_i"/>
  <p:tag name="KSO_WM_UNIT_INDEX" val="1_3_1"/>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USESOURCEFORMAT_APPLY" val="1"/>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f*1_3_1"/>
  <p:tag name="KSO_WM_TEMPLATE_CATEGORY" val="diagram"/>
  <p:tag name="KSO_WM_TEMPLATE_INDEX" val="20215691"/>
  <p:tag name="KSO_WM_UNIT_LAYERLEVEL" val="1_1_1"/>
  <p:tag name="KSO_WM_TAG_VERSION" val="1.0"/>
  <p:tag name="KSO_WM_BEAUTIFY_FLAG" val="#wm#"/>
  <p:tag name="KSO_WM_UNIT_SUBTYPE" val="a"/>
  <p:tag name="KSO_WM_UNIT_NOCLEAR" val="0"/>
  <p:tag name="KSO_WM_DIAGRAM_GROUP_CODE" val="l1-1"/>
  <p:tag name="KSO_WM_UNIT_TYPE" val="l_h_f"/>
  <p:tag name="KSO_WM_UNIT_INDEX" val="1_3_1"/>
  <p:tag name="KSO_WM_UNIT_PRESET_TEXT" val="单击此处输入你需要的正文，文字是您思想的提炼，为了最终演示发布的良好效果，请尽量言简意赅的阐述观点。"/>
  <p:tag name="KSO_WM_UNIT_TEXT_FILL_FORE_SCHEMECOLOR_INDEX_BRIGHTNESS" val="0.25"/>
  <p:tag name="KSO_WM_UNIT_TEXT_FILL_FORE_SCHEMECOLOR_INDEX" val="13"/>
  <p:tag name="KSO_WM_UNIT_TEXT_FILL_TYPE" val="1"/>
  <p:tag name="KSO_WM_UNIT_USESOURCEFORMAT_APPLY"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5691_2*l_h_a*1_3_1"/>
  <p:tag name="KSO_WM_TEMPLATE_CATEGORY" val="diagram"/>
  <p:tag name="KSO_WM_TEMPLATE_INDEX" val="20215691"/>
  <p:tag name="KSO_WM_UNIT_LAYERLEVEL" val="1_1_1"/>
  <p:tag name="KSO_WM_TAG_VERSION" val="1.0"/>
  <p:tag name="KSO_WM_BEAUTIFY_FLAG" val="#wm#"/>
  <p:tag name="KSO_WM_UNIT_ISCONTENTSTITLE" val="0"/>
  <p:tag name="KSO_WM_UNIT_ISNUMDGMTITLE" val="0"/>
  <p:tag name="KSO_WM_UNIT_NOCLEAR" val="0"/>
  <p:tag name="KSO_WM_DIAGRAM_GROUP_CODE" val="l1-1"/>
  <p:tag name="KSO_WM_UNIT_TYPE" val="l_h_a"/>
  <p:tag name="KSO_WM_UNIT_INDEX" val="1_3_1"/>
  <p:tag name="KSO_WM_UNIT_PRESET_TEXT" val="添加标题"/>
  <p:tag name="KSO_WM_UNIT_TEXT_FILL_FORE_SCHEMECOLOR_INDEX_BRIGHTNESS" val="0"/>
  <p:tag name="KSO_WM_UNIT_TEXT_FILL_FORE_SCHEMECOLOR_INDEX" val="14"/>
  <p:tag name="KSO_WM_UNIT_TEXT_FILL_TYPE" val="1"/>
  <p:tag name="KSO_WM_UNIT_USESOURCEFORMAT_APPLY" val="1"/>
</p:tagLst>
</file>

<file path=ppt/tags/tag85.xml><?xml version="1.0" encoding="utf-8"?>
<p:tagLst xmlns:p="http://schemas.openxmlformats.org/presentationml/2006/main">
  <p:tag name="KSO_WM_BEAUTIFY_FLAG" val="#wm#"/>
  <p:tag name="KSO_WM_TEMPLATE_CATEGORY" val="diagram"/>
  <p:tag name="KSO_WM_TEMPLATE_INDEX" val="20229659"/>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SLIDE_LAYOUT_INFO" val="{&quot;backgroundInfo&quot;:[{&quot;bottom&quot;:0,&quot;bottomAbs&quot;:false,&quot;left&quot;:0,&quot;leftAbs&quot;:false,&quot;right&quot;:0,&quot;rightAbs&quot;:false,&quot;top&quot;:0,&quot;topAbs&quot;:false,&quot;type&quot;:&quot;general&quot;}],&quot;id&quot;:&quot;2022-12-15T17:38:14&quot;,&quot;maxSize&quot;:{&quot;size1&quot;:31.1},&quot;minSize&quot;:{&quot;size1&quot;:17.8},&quot;normalSize&quot;:{&quot;size1&quot;:17.8},&quot;subLayout&quot;:[{&quot;id&quot;:&quot;2022-12-15T17:38:14&quot;,&quot;margin&quot;:{&quot;bottom&quot;:0,&quot;left&quot;:1.6929999589920044,&quot;right&quot;:1.6929999589920044,&quot;top&quot;:1.6929999589920044},&quot;type&quot;:0},{&quot;id&quot;:&quot;2022-12-15T17:38:14&quot;,&quot;margin&quot;:{&quot;bottom&quot;:0.847000002861023,&quot;left&quot;:0.847000002861023,&quot;right&quot;:0.847000002861023,&quot;top&quot;:0.847000002861023},&quot;type&quot;:0}],&quot;type&quot;:0}"/>
  <p:tag name="KSO_WM_SLIDE_BACKGROUND" val="[&quot;general&quot;]"/>
  <p:tag name="KSO_WM_SLIDE_RATIO" val="1.777778"/>
  <p:tag name="KSO_WM_SLIDE_CAN_ADD_NAVIGATION" val="1"/>
  <p:tag name="KSO_WM_SLIDE_ID" val="diagram2022965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396"/>
  <p:tag name="KSO_WM_SLIDE_POSITION" val="48*48"/>
  <p:tag name="KSO_WM_TAG_VERSION" val="1.0"/>
  <p:tag name="KSO_WM_SLIDE_LAYOUT" val="a_d"/>
  <p:tag name="KSO_WM_SLIDE_LAYOUT_CNT" val="1_1"/>
  <p:tag name="KSO_WM_CHIP_FILLPROP" val="[[{&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t&quot;,&quot;text_direction&quot;:&quot;horizontal&quot;,&quot;support_big_font&quot;:false,&quot;picture_toward&quot;:0,&quot;picture_dockside&quot;:[],&quot;fill_id&quot;:&quot;736496b0653343f1bfd4c6dc9c47e1b4&quot;,&quot;fill_align&quot;:&quot;lt&quot;,&quot;chip_types&quot;:[&quot;text&quot;]}],[{&quot;text_align&quot;:&quot;lt&quot;,&quot;text_direction&quot;:&quot;horizontal&quot;,&quot;support_big_font&quot;:false,&quot;picture_toward&quot;:0,&quot;picture_dockside&quot;:[],&quot;fill_id&quot;:&quot;fbc1d1c81b9c4bca8f09873cfc4ac6db&quot;,&quot;fill_align&quot;:&quot;lt&quot;,&quot;chip_types&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pictext&quot;,&quot;picture&quot;,&quot;chart&quot;,&quot;table&quot;,&quot;video&quot;]}],[{&quot;text_align&quot;:&quot;cm&quot;,&quot;text_direction&quot;:&quot;horizontal&quot;,&quot;support_big_font&quot;:false,&quot;picture_toward&quot;:0,&quot;picture_dockside&quot;:[],&quot;fill_id&quot;:&quot;fbc1d1c81b9c4bca8f09873cfc4ac6db&quot;,&quot;fill_align&quot;:&quot;cm&quot;,&quot;chip_types&quot;:[&quot;text&quot;,&quot;header&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text_align&quot;:&quot;c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picture&quot;]}],[{&quot;text_align&quot;:&quot;lm&quot;,&quot;text_direction&quot;:&quot;horizontal&quot;,&quot;support_big_font&quot;:false,&quot;picture_toward&quot;:0,&quot;picture_dockside&quot;:[],&quot;fill_id&quot;:&quot;fbc1d1c81b9c4bca8f09873cfc4ac6db&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736496b0653343f1bfd4c6dc9c47e1b4&quot;,&quot;fill_align&quot;:&quot;cm&quot;,&quot;chip_types&quot;:[&quot;diagram&quot;,&quot;text&quot;,&quot;picture&quot;,&quot;chart&quot;,&quot;table&quot;,&quot;video&quot;]}]]"/>
  <p:tag name="KSO_WM_CHIP_GROUPID" val="5f5ee1ca4d6848d78f644aec"/>
  <p:tag name="KSO_WM_CHIP_XID" val="5f696419553136823a5e6172"/>
  <p:tag name="FIXED_XID_TMP" val="5f5ee1ca4d6848d78f644aec"/>
  <p:tag name="KSO_WM_CHIP_DECFILLPROP" val="[]"/>
  <p:tag name="KSO_WM_SLIDE_BK_DARK_LIGHT" val="2"/>
  <p:tag name="KSO_WM_SLIDE_BACKGROUND_TYPE" val="general"/>
  <p:tag name="KSO_WM_SLIDE_SUPPORT_FEATURE_TYPE" val="3"/>
  <p:tag name="KSO_WM_TEMPLATE_ASSEMBLE_XID" val="639aeb060c9383becde692eb"/>
  <p:tag name="KSO_WM_TEMPLATE_ASSEMBLE_GROUPID" val="639aeb060c9383becde692eb"/>
</p:tagLst>
</file>

<file path=ppt/tags/tag86.xml><?xml version="1.0" encoding="utf-8"?>
<p:tagLst xmlns:p="http://schemas.openxmlformats.org/presentationml/2006/main">
  <p:tag name="KSO_WM_UNIT_ISCONTENTSTITLE" val="0"/>
  <p:tag name="KSO_WM_UNIT_ISNUMDGMTITLE" val="0"/>
  <p:tag name="KSO_WM_UNIT_NOCLEAR" val="0"/>
  <p:tag name="KSO_WM_UNIT_VALUE" val="31"/>
  <p:tag name="KSO_WM_UNIT_HIGHLIGHT" val="0"/>
  <p:tag name="KSO_WM_UNIT_COMPATIBLE" val="0"/>
  <p:tag name="KSO_WM_UNIT_DIAGRAM_ISNUMVISUAL" val="0"/>
  <p:tag name="KSO_WM_UNIT_DIAGRAM_ISREFERUNIT" val="0"/>
  <p:tag name="KSO_WM_UNIT_TYPE" val="a"/>
  <p:tag name="KSO_WM_UNIT_INDEX" val="1"/>
  <p:tag name="KSO_WM_UNIT_ID" val="diagram20207780_1*a*1"/>
  <p:tag name="KSO_WM_TEMPLATE_CATEGORY" val="diagram"/>
  <p:tag name="KSO_WM_TEMPLATE_INDEX" val="2020778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7fff408354345d2b350a42e1dcd9537"/>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c5b929a8fae4eadaf42e69c32dd76b0"/>
  <p:tag name="KSO_WM_UNIT_TEXT_FILL_FORE_SCHEMECOLOR_INDEX_BRIGHTNESS" val="0"/>
  <p:tag name="KSO_WM_UNIT_TEXT_FILL_FORE_SCHEMECOLOR_INDEX" val="13"/>
  <p:tag name="KSO_WM_UNIT_TEXT_FILL_TYPE" val="1"/>
  <p:tag name="KSO_WM_TEMPLATE_ASSEMBLE_XID" val="638896a10c9383becde4cd6c"/>
  <p:tag name="KSO_WM_TEMPLATE_ASSEMBLE_GROUPID" val="638896a10c9383becde4cd6c"/>
</p:tagLst>
</file>

<file path=ppt/tags/tag8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地阐述您的观点。您的内容已经简明扼要，字字珠玑，但信息却千丝万缕、错综复杂，需要用更多的文字来表述；但请您尽可能提炼思想的精髓，否则容易造成观者的阅读压力，适得其反。"/>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7780_1*f*1"/>
  <p:tag name="KSO_WM_TEMPLATE_CATEGORY" val="diagram"/>
  <p:tag name="KSO_WM_TEMPLATE_INDEX" val="20207780"/>
  <p:tag name="KSO_WM_UNIT_LAYERLEVEL" val="1"/>
  <p:tag name="KSO_WM_TAG_VERSION" val="1.0"/>
  <p:tag name="KSO_WM_BEAUTIFY_FLAG" val="#wm#"/>
  <p:tag name="KSO_WM_UNIT_DEFAULT_FONT" val="14;20;2"/>
  <p:tag name="KSO_WM_UNIT_BLOCK" val="0"/>
  <p:tag name="KSO_WM_UNIT_VALUE" val="160"/>
  <p:tag name="KSO_WM_UNIT_SHOW_EDIT_AREA_INDICATION" val="1"/>
  <p:tag name="KSO_WM_CHIP_GROUPID" val="5e6b05596848fb12bee65ac8"/>
  <p:tag name="KSO_WM_CHIP_XID" val="5e6b05596848fb12bee65aca"/>
  <p:tag name="KSO_WM_UNIT_DEC_AREA_ID" val="d455e1c7a7e74a678346b25b0e6fa81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02111354e2164d6491a66ac032bd082a"/>
  <p:tag name="KSO_WM_UNIT_TEXT_FILL_FORE_SCHEMECOLOR_INDEX_BRIGHTNESS" val="0.25"/>
  <p:tag name="KSO_WM_UNIT_TEXT_FILL_FORE_SCHEMECOLOR_INDEX" val="13"/>
  <p:tag name="KSO_WM_UNIT_TEXT_FILL_TYPE" val="1"/>
  <p:tag name="KSO_WM_TEMPLATE_ASSEMBLE_XID" val="638896a10c9383becde4cd6c"/>
  <p:tag name="KSO_WM_TEMPLATE_ASSEMBLE_GROUPID" val="638896a10c9383becde4cd6c"/>
</p:tagLst>
</file>

<file path=ppt/tags/tag88.xml><?xml version="1.0" encoding="utf-8"?>
<p:tagLst xmlns:p="http://schemas.openxmlformats.org/presentationml/2006/main">
  <p:tag name="KSO_WM_UNIT_VALUE" val="804*1438"/>
  <p:tag name="KSO_WM_UNIT_HIGHLIGHT" val="0"/>
  <p:tag name="KSO_WM_UNIT_COMPATIBLE" val="0"/>
  <p:tag name="KSO_WM_UNIT_DIAGRAM_ISNUMVISUAL" val="0"/>
  <p:tag name="KSO_WM_UNIT_DIAGRAM_ISREFERUNIT" val="0"/>
  <p:tag name="KSO_WM_UNIT_TYPE" val="d"/>
  <p:tag name="KSO_WM_UNIT_INDEX" val="1"/>
  <p:tag name="KSO_WM_UNIT_ID" val="diagram20207780_1*d*1"/>
  <p:tag name="KSO_WM_TEMPLATE_CATEGORY" val="diagram"/>
  <p:tag name="KSO_WM_TEMPLATE_INDEX" val="20207780"/>
  <p:tag name="KSO_WM_UNIT_LAYERLEVEL" val="1"/>
  <p:tag name="KSO_WM_TAG_VERSION" val="1.0"/>
  <p:tag name="KSO_WM_BEAUTIFY_FLAG" val="#wm#"/>
  <p:tag name="KSO_WM_CHIP_GROUPID" val="5e7310da9a230a26b9e88a19"/>
  <p:tag name="KSO_WM_CHIP_XID" val="5e7310da9a230a26b9e88a1a"/>
  <p:tag name="KSO_WM_UNIT_DEC_AREA_ID" val="764ff9f53ceb4fd39c84c667a72dbba8"/>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9a4415ce0117434389cdfbde783d37fd"/>
  <p:tag name="KSO_WM_UNIT_SUPPORT_UNIT_TYPE" val="[&quot;l&quot;,&quot;m&quot;,&quot;n&quot;,&quot;o&quot;,&quot;p&quot;,&quot;q&quot;,&quot;r&quot;,&quot;δ&quot;,&quot;ε&quot;,&quot;ζ&quot;,&quot;η&quot;,&quot;d&quot;,&quot;α&quot;,&quot;β&quot;,&quot;θ&quot;]"/>
  <p:tag name="KSO_WM_TEMPLATE_ASSEMBLE_XID" val="638896a10c9383becde4cd6c"/>
  <p:tag name="KSO_WM_TEMPLATE_ASSEMBLE_GROUPID" val="638896a10c9383becde4cd6c"/>
  <p:tag name="KSO_WM_UNIT_PLACING_PICTURE_USER_VIEWPORT" val="{&quot;height&quot;:5566.770078740157,&quot;width&quot;:4665.645669291339}"/>
</p:tagLst>
</file>

<file path=ppt/tags/tag89.xml><?xml version="1.0" encoding="utf-8"?>
<p:tagLst xmlns:p="http://schemas.openxmlformats.org/presentationml/2006/main">
  <p:tag name="KSO_WM_BEAUTIFY_FLAG" val="#wm#"/>
  <p:tag name="KSO_WM_TEMPLATE_CATEGORY" val="diagram"/>
  <p:tag name="KSO_WM_TEMPLATE_INDEX" val="20207780"/>
  <p:tag name="KSO_WM_SLIDE_ID" val="diagram2020778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navigation&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edaffaaa51720c6c8f4f96"/>
  <p:tag name="KSO_WM_CHIP_FILLPROP" val="[[{&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big_font&quot;:false,&quot;picture_toward&quot;:0,&quot;picture_dockside&quot;:[],&quot;fill_id&quot;:&quot;e7350a276e1b487dbd111a1392cc20e6&quot;,&quot;fill_align&quot;:&quot;lm&quot;,&quot;chip_types&quot;:[&quot;text&quot;]},{&quot;text_align&quot;:&quot;lm&quot;,&quot;text_direction&quot;:&quot;horizontal&quot;,&quot;support_features&quot;:[&quot;collage&quot;,&quot;carousel&quot;,&quot;creativecrop&quot;],&quot;support_big_font&quot;:false,&quot;picture_toward&quot;:0,&quot;picture_dockside&quot;:[],&quot;fill_id&quot;:&quot;d80f169e8ede4174b58d7a712e746ee0&quot;,&quot;fill_align&quot;:&quot;lm&quot;,&quot;chip_types&quot;:[&quot;diagram&quot;,&quot;pictext&quot;,&quot;text&quot;,&quot;picture&quot;,&quot;chart&quot;,&quot;table&quot;,&quot;video&quot;]}],[{&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features&quot;:[&quot;collage&quot;,&quot;carousel&quot;,&quot;creativecrop&quot;],&quot;support_big_font&quot;:false,&quot;picture_toward&quot;:0,&quot;picture_dockside&quot;:[],&quot;fill_id&quot;:&quot;e7350a276e1b487dbd111a1392cc20e6&quot;,&quot;fill_align&quot;:&quot;lm&quot;,&quot;chip_types&quot;:[&quot;pictext&quot;,&quot;picture&quot;,&quot;chart&quot;,&quot;table&quot;,&quot;video&quot;]},{&quot;text_align&quot;:&quot;lm&quot;,&quot;text_direction&quot;:&quot;horizontal&quot;,&quot;support_big_font&quot;:false,&quot;picture_toward&quot;:0,&quot;picture_dockside&quot;:[],&quot;fill_id&quot;:&quot;d80f169e8ede4174b58d7a712e746ee0&quot;,&quot;fill_align&quot;:&quot;lm&quot;,&quot;chip_types&quot;:[&quot;text&quot;]}],[{&quot;text_align&quot;:&quot;lm&quot;,&quot;text_direction&quot;:&quot;horizontal&quot;,&quot;support_big_font&quot;:false,&quot;picture_toward&quot;:0,&quot;picture_dockside&quot;:[],&quot;fill_id&quot;:&quot;64fef733638246a6b31168fcca795b6c&quot;,&quot;fill_align&quot;:&quot;lm&quot;,&quot;chip_types&quot;:[&quot;header&quot;]},{&quot;text_align&quot;:&quot;lm&quot;,&quot;text_direction&quot;:&quot;horizontal&quot;,&quot;support_big_font&quot;:false,&quot;picture_toward&quot;:0,&quot;picture_dockside&quot;:[],&quot;fill_id&quot;:&quot;e7350a276e1b487dbd111a1392cc20e6&quot;,&quot;fill_align&quot;:&quot;lm&quot;,&quot;chip_types&quot;:[&quot;text&quot;,&quot;picture&quot;]},{&quot;text_align&quot;:&quot;lm&quot;,&quot;text_direction&quot;:&quot;horizontal&quot;,&quot;support_big_font&quot;:false,&quot;picture_toward&quot;:0,&quot;picture_dockside&quot;:[],&quot;fill_id&quot;:&quot;d80f169e8ede4174b58d7a712e746ee0&quot;,&quot;fill_align&quot;:&quot;lm&quot;,&quot;chip_types&quot;:[&quot;text&quot;,&quot;picture&quot;]}]]"/>
  <p:tag name="KSO_WM_CHIP_DECFILLPROP" val="[]"/>
  <p:tag name="KSO_WM_SLIDE_RATIO" val="1.777778"/>
  <p:tag name="KSO_WM_SLIDE_TYPE" val="text"/>
  <p:tag name="KSO_WM_SLIDE_SIZE" val="960*420"/>
  <p:tag name="KSO_WM_SLIDE_POSITION" val="0*0"/>
  <p:tag name="KSO_WM_CHIP_GROUPID" val="5eedaffaaa51720c6c8f4f95"/>
  <p:tag name="KSO_WM_SLIDE_BK_DARK_LIGHT" val="2"/>
  <p:tag name="KSO_WM_SLIDE_BACKGROUND_TYPE" val="navigation"/>
  <p:tag name="KSO_WM_SLIDE_SUPPORT_FEATURE_TYPE" val="7"/>
  <p:tag name="KSO_WM_SLIDE_SUBTYPE" val="picTxt"/>
  <p:tag name="KSO_WM_TEMPLATE_ASSEMBLE_XID" val="638896a10c9383becde4cd6c"/>
  <p:tag name="KSO_WM_TEMPLATE_ASSEMBLE_GROUPID" val="638896a10c9383becde4cd6c"/>
  <p:tag name="KSO_WM_SLIDE_LAYOUT_INFO" val="{&quot;backgroundInfo&quot;:[{&quot;bottom&quot;:0,&quot;bottomAbs&quot;:false,&quot;left&quot;:0,&quot;leftAbs&quot;:false,&quot;right&quot;:0,&quot;rightAbs&quot;:false,&quot;top&quot;:0,&quot;topAbs&quot;:false,&quot;type&quot;:&quot;general&quot;}],&quot;id&quot;:&quot;2022-12-01T19:57:21&quot;,&quot;maxSize&quot;:{&quot;size1&quot;:13.5},&quot;minSize&quot;:{&quot;size1&quot;:13.5},&quot;normalSize&quot;:{&quot;size1&quot;:13.5},&quot;subLayout&quot;:[{&quot;backgroundInfo&quot;:[{&quot;bottom&quot;:0,&quot;bottomAbs&quot;:false,&quot;left&quot;:0,&quot;leftAbs&quot;:false,&quot;right&quot;:0,&quot;rightAbs&quot;:false,&quot;top&quot;:0,&quot;topAbs&quot;:false,&quot;type&quot;:&quot;navigation&quot;}],&quot;id&quot;:&quot;2022-12-01T19:57:21&quot;,&quot;margin&quot;:{&quot;bottom&quot;:0.44999995827674866,&quot;left&quot;:1.2699999809265137,&quot;right&quot;:1.2699999809265137,&quot;top&quot;:0.4230000674724579},&quot;type&quot;:0},{&quot;direction&quot;:1,&quot;id&quot;:&quot;2022-12-01T19:57:21&quot;,&quot;maxSize&quot;:{&quot;size1&quot;:62.450135467176246},&quot;minSize&quot;:{&quot;size1&quot;:42.450135467176246},&quot;normalSize&quot;:{&quot;size1&quot;:62.450135467176246},&quot;subLayout&quot;:[{&quot;id&quot;:&quot;2022-12-01T19:57:21&quot;,&quot;margin&quot;:{&quot;bottom&quot;:1.6929999589920044,&quot;left&quot;:1.6929999589920044,&quot;right&quot;:1.6670000553131104,&quot;top&quot;:1.6929999589920044},&quot;type&quot;:0},{&quot;id&quot;:&quot;2022-12-01T19:57:21&quot;,&quot;margin&quot;:{&quot;bottom&quot;:1.6929999589920044,&quot;left&quot;:0.02600000612437725,&quot;right&quot;:1.6929999589920044,&quot;top&quot;:1.6929999589920044},&quot;type&quot;:0}],&quot;type&quot;:0}],&quot;type&quot;:0}"/>
  <p:tag name="KSO_WM_SLIDE_BACKGROUND" val="[&quot;general&quot;,&quot;navigation&quot;]"/>
  <p:tag name="KSO_WM_SLIDE_CAN_ADD_NAVIGATION" val="1"/>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699_1*i*1"/>
  <p:tag name="KSO_WM_TEMPLATE_CATEGORY" val="diagram"/>
  <p:tag name="KSO_WM_TEMPLATE_INDEX" val="20212699"/>
  <p:tag name="KSO_WM_UNIT_LAYERLEVEL" val="1"/>
  <p:tag name="KSO_WM_TAG_VERSION" val="1.0"/>
  <p:tag name="KSO_WM_BEAUTIFY_FLAG" val="#wm#"/>
  <p:tag name="KSO_WM_UNIT_BLOCK" val="0"/>
  <p:tag name="KSO_WM_UNIT_SM_LIMIT_TYPE" val="2"/>
  <p:tag name="KSO_WM_UNIT_DEC_AREA_ID" val="462f2f4f3ede498aa7d98d7315d1e9bd"/>
  <p:tag name="KSO_WM_UNIT_DECORATE_INFO" val="{&quot;DecorateInfoH&quot;:{&quot;IsAbs&quot;:false},&quot;DecorateInfoW&quot;:{&quot;IsAbs&quot;:false},&quot;DecorateInfoX&quot;:{&quot;IsAbs&quot;:false,&quot;Pos&quot;:1},&quot;DecorateInfoY&quot;:{&quot;IsAbs&quot;:false,&quot;Pos&quot;:1},&quot;ReferentInfo&quot;:{&quot;Id&quot;:&quot;99c6afd96b22485bb30bea811c562038&quot;,&quot;X&quot;:{&quot;Pos&quot;:1},&quot;Y&quot;:{&quot;Pos&quot;:1}},&quot;whChangeMode&quot;:1}"/>
  <p:tag name="KSO_WM_CHIP_GROUPID" val="5f708c7a747e3ea6e292a7fb"/>
  <p:tag name="KSO_WM_CHIP_XID" val="5f708c7a747e3ea6e292a7fc"/>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VALUE" val="816"/>
  <p:tag name="KSO_WM_TEMPLATE_ASSEMBLE_XID" val="60656f644054ed1e2fb8092f"/>
  <p:tag name="KSO_WM_TEMPLATE_ASSEMBLE_GROUPID" val="60656f644054ed1e2fb8092f"/>
</p:tagLst>
</file>

<file path=ppt/tags/tag91.xml><?xml version="1.0" encoding="utf-8"?>
<p:tagLst xmlns:p="http://schemas.openxmlformats.org/presentationml/2006/main">
  <p:tag name="KSO_WM_UNIT_ISCONTENTSTITLE" val="0"/>
  <p:tag name="KSO_WM_UNIT_ISNUMDGMTITLE" val="0"/>
  <p:tag name="KSO_WM_UNIT_NOCLEAR" val="0"/>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diagram20212699_1*a*1"/>
  <p:tag name="KSO_WM_TEMPLATE_CATEGORY" val="diagram"/>
  <p:tag name="KSO_WM_TEMPLATE_INDEX" val="20212699"/>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44660ad41c9b4afcb22ca6bead5f9c0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43077f9c1a354450ba6003239b8d3f36"/>
  <p:tag name="KSO_WM_UNIT_TEXT_FILL_FORE_SCHEMECOLOR_INDEX_BRIGHTNESS" val="0"/>
  <p:tag name="KSO_WM_UNIT_TEXT_FILL_FORE_SCHEMECOLOR_INDEX" val="13"/>
  <p:tag name="KSO_WM_UNIT_TEXT_FILL_TYPE" val="1"/>
  <p:tag name="KSO_WM_TEMPLATE_ASSEMBLE_XID" val="60656f644054ed1e2fb8092f"/>
  <p:tag name="KSO_WM_TEMPLATE_ASSEMBLE_GROUPID" val="60656f644054ed1e2fb8092f"/>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28770_3*l_h_i*1_1_1"/>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5"/>
  <p:tag name="KSO_WM_UNIT_FILL_TYPE" val="1"/>
  <p:tag name="KSO_WM_UNIT_SHADOW_SCHEMECOLOR_INDEX_BRIGHTNESS" val="-0.25"/>
  <p:tag name="KSO_WM_UNIT_SHADOW_SCHEMECOLOR_INDEX" val="5"/>
  <p:tag name="KSO_WM_UNIT_TEXT_FILL_FORE_SCHEMECOLOR_INDEX_BRIGHTNESS" val="0"/>
  <p:tag name="KSO_WM_UNIT_TEXT_FILL_FORE_SCHEMECOLOR_INDEX" val="2"/>
  <p:tag name="KSO_WM_UNIT_TEXT_FILL_TYPE" val="1"/>
  <p:tag name="KSO_WM_UNIT_USESOURCEFORMAT_APPLY" val="1"/>
</p:tagLst>
</file>

<file path=ppt/tags/tag93.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28770_3*l_h_f*1_1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28770_3*l_h_i*1_1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28770_3*l_h_i*1_1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28770_3*l_h_i*1_2_1"/>
  <p:tag name="KSO_WM_TEMPLATE_CATEGORY" val="diagram"/>
  <p:tag name="KSO_WM_TEMPLATE_INDEX" val="20228770"/>
  <p:tag name="KSO_WM_UNIT_LAYERLEVEL" val="1_1_1"/>
  <p:tag name="KSO_WM_TAG_VERSION" val="1.0"/>
  <p:tag name="KSO_WM_BEAUTIFY_FLAG" val="#wm#"/>
  <p:tag name="KSO_WM_UNIT_FILL_FORE_SCHEMECOLOR_INDEX_BRIGHTNESS" val="0.25"/>
  <p:tag name="KSO_WM_UNIT_FILL_FORE_SCHEMECOLOR_INDEX" val="13"/>
  <p:tag name="KSO_WM_UNIT_FILL_TYPE" val="1"/>
  <p:tag name="KSO_WM_UNIT_SHADOW_SCHEMECOLOR_INDEX_BRIGHTNESS" val="0"/>
  <p:tag name="KSO_WM_UNIT_SHADOW_SCHEMECOLOR_INDEX" val="13"/>
  <p:tag name="KSO_WM_UNIT_TEXT_FILL_FORE_SCHEMECOLOR_INDEX_BRIGHTNESS" val="0"/>
  <p:tag name="KSO_WM_UNIT_TEXT_FILL_FORE_SCHEMECOLOR_INDEX" val="2"/>
  <p:tag name="KSO_WM_UNIT_TEXT_FILL_TYPE" val="1"/>
  <p:tag name="KSO_WM_UNIT_USESOURCEFORMAT_APPLY" val="1"/>
</p:tagLst>
</file>

<file path=ppt/tags/tag97.xml><?xml version="1.0" encoding="utf-8"?>
<p:tagLst xmlns:p="http://schemas.openxmlformats.org/presentationml/2006/main">
  <p:tag name="KSO_WM_UNIT_SUBTYPE" val="a"/>
  <p:tag name="KSO_WM_UNIT_PRESET_TEXT" val="点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28770_3*l_h_f*1_2_1"/>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28770_3*l_h_i*1_2_3"/>
  <p:tag name="KSO_WM_TEMPLATE_CATEGORY" val="diagram"/>
  <p:tag name="KSO_WM_TEMPLATE_INDEX" val="20228770"/>
  <p:tag name="KSO_WM_UNIT_LAYERLEVEL" val="1_1_1"/>
  <p:tag name="KSO_WM_TAG_VERSION" val="1.0"/>
  <p:tag name="KSO_WM_BEAUTIFY_FLAG" val="#wm#"/>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 name="KSO_WM_UNIT_USESOURCEFORMAT_APPLY"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28770_3*l_h_i*1_2_2"/>
  <p:tag name="KSO_WM_TEMPLATE_CATEGORY" val="diagram"/>
  <p:tag name="KSO_WM_TEMPLATE_INDEX" val="20228770"/>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heme/theme1.xml><?xml version="1.0" encoding="utf-8"?>
<a:theme xmlns:a="http://schemas.openxmlformats.org/drawingml/2006/main" name="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lang="zh-CN" altLang="zh-CN" sz="1400" b="1" dirty="0">
            <a:solidFill>
              <a:srgbClr val="2F55C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lang="zh-CN" altLang="zh-CN" sz="1400" b="1" dirty="0">
            <a:solidFill>
              <a:srgbClr val="2F55C1"/>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10398</Words>
  <Application>WPS 演示</Application>
  <PresentationFormat>全屏显示(16:9)</PresentationFormat>
  <Paragraphs>896</Paragraphs>
  <Slides>47</Slides>
  <Notes>20</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47</vt:i4>
      </vt:variant>
    </vt:vector>
  </HeadingPairs>
  <TitlesOfParts>
    <vt:vector size="72" baseType="lpstr">
      <vt:lpstr>Arial</vt:lpstr>
      <vt:lpstr>宋体</vt:lpstr>
      <vt:lpstr>Wingdings</vt:lpstr>
      <vt:lpstr>微软雅黑</vt:lpstr>
      <vt:lpstr>微软雅黑 Light</vt:lpstr>
      <vt:lpstr>Calibri</vt:lpstr>
      <vt:lpstr>Arial</vt:lpstr>
      <vt:lpstr>Roboto Condensed</vt:lpstr>
      <vt:lpstr>Segoe UI</vt:lpstr>
      <vt:lpstr>Wingdings</vt:lpstr>
      <vt:lpstr>Montserrat Black</vt:lpstr>
      <vt:lpstr>Segoe Print</vt:lpstr>
      <vt:lpstr>Arial Unicode MS</vt:lpstr>
      <vt:lpstr>U.S. 101</vt:lpstr>
      <vt:lpstr>Roboto</vt:lpstr>
      <vt:lpstr>Open Sans Light</vt:lpstr>
      <vt:lpstr>Open Sans</vt:lpstr>
      <vt:lpstr>Times New Roman</vt:lpstr>
      <vt:lpstr>仿宋_GB2312</vt:lpstr>
      <vt:lpstr>MingLiU</vt:lpstr>
      <vt:lpstr>PMingLiU-ExtB</vt:lpstr>
      <vt:lpstr>方正粗黑宋简体</vt:lpstr>
      <vt:lpstr>FontAwesome</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创新券申请、使用、接收与兑付 </vt:lpstr>
      <vt:lpstr>创新券申请、使用、接收与兑付 </vt:lpstr>
      <vt:lpstr>创新券申请、使用、接收与兑付   </vt:lpstr>
      <vt:lpstr>绩效评价和监督管理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青梧依依</cp:lastModifiedBy>
  <cp:revision>1594</cp:revision>
  <dcterms:created xsi:type="dcterms:W3CDTF">2015-12-11T17:46:00Z</dcterms:created>
  <dcterms:modified xsi:type="dcterms:W3CDTF">2023-05-15T03:51:18Z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7E0E0C4F73664A779E4AB506D6A2B63F</vt:lpwstr>
  </property>
</Properties>
</file>